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Lst>
  <p:notesMasterIdLst>
    <p:notesMasterId r:id="rId28"/>
  </p:notesMasterIdLst>
  <p:sldIdLst>
    <p:sldId id="256" r:id="rId2"/>
    <p:sldId id="257" r:id="rId3"/>
    <p:sldId id="258" r:id="rId4"/>
    <p:sldId id="259" r:id="rId5"/>
    <p:sldId id="260" r:id="rId6"/>
    <p:sldId id="261" r:id="rId7"/>
    <p:sldId id="280" r:id="rId8"/>
    <p:sldId id="281" r:id="rId9"/>
    <p:sldId id="262" r:id="rId10"/>
    <p:sldId id="278" r:id="rId11"/>
    <p:sldId id="279" r:id="rId12"/>
    <p:sldId id="264" r:id="rId13"/>
    <p:sldId id="266" r:id="rId14"/>
    <p:sldId id="267" r:id="rId15"/>
    <p:sldId id="269" r:id="rId16"/>
    <p:sldId id="270" r:id="rId17"/>
    <p:sldId id="271" r:id="rId18"/>
    <p:sldId id="282" r:id="rId19"/>
    <p:sldId id="283" r:id="rId20"/>
    <p:sldId id="272" r:id="rId21"/>
    <p:sldId id="273" r:id="rId22"/>
    <p:sldId id="274" r:id="rId23"/>
    <p:sldId id="275" r:id="rId24"/>
    <p:sldId id="284" r:id="rId25"/>
    <p:sldId id="285" r:id="rId26"/>
    <p:sldId id="268"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Candara" panose="020E0502030303020204" pitchFamily="34" charset="0"/>
      <p:regular r:id="rId34"/>
      <p:bold r:id="rId35"/>
      <p:italic r:id="rId36"/>
      <p:boldItalic r:id="rId37"/>
    </p:embeddedFont>
    <p:embeddedFont>
      <p:font typeface="Verdana" panose="020B060403050404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0" autoAdjust="0"/>
    <p:restoredTop sz="82581" autoAdjust="0"/>
  </p:normalViewPr>
  <p:slideViewPr>
    <p:cSldViewPr snapToGrid="0">
      <p:cViewPr>
        <p:scale>
          <a:sx n="68" d="100"/>
          <a:sy n="68" d="100"/>
        </p:scale>
        <p:origin x="96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2" name="Google Shape;92;p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6950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Discuss these three (and other) types of observation processes</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Calibri"/>
                <a:ea typeface="Calibri"/>
                <a:cs typeface="Calibri"/>
                <a:sym typeface="Calibri"/>
              </a:rPr>
              <a:t>Estimating site occupancy rates when detection probabilities are less than one </a:t>
            </a:r>
            <a:r>
              <a:rPr lang="en-US" sz="900" dirty="0">
                <a:solidFill>
                  <a:schemeClr val="dk1"/>
                </a:solidFill>
                <a:latin typeface="Calibri"/>
                <a:ea typeface="Calibri"/>
                <a:cs typeface="Calibri"/>
                <a:sym typeface="Calibri"/>
              </a:rPr>
              <a:t>(Mackenzie, Nichols, Lachman, </a:t>
            </a:r>
            <a:r>
              <a:rPr lang="en-US" sz="900" dirty="0" err="1">
                <a:solidFill>
                  <a:schemeClr val="dk1"/>
                </a:solidFill>
                <a:latin typeface="Calibri"/>
                <a:ea typeface="Calibri"/>
                <a:cs typeface="Calibri"/>
                <a:sym typeface="Calibri"/>
              </a:rPr>
              <a:t>Droege</a:t>
            </a:r>
            <a:r>
              <a:rPr lang="en-US" sz="900" dirty="0">
                <a:solidFill>
                  <a:schemeClr val="dk1"/>
                </a:solidFill>
                <a:latin typeface="Calibri"/>
                <a:ea typeface="Calibri"/>
                <a:cs typeface="Calibri"/>
                <a:sym typeface="Calibri"/>
              </a:rPr>
              <a:t>, </a:t>
            </a:r>
            <a:r>
              <a:rPr lang="en-US" sz="900" dirty="0" err="1">
                <a:solidFill>
                  <a:schemeClr val="dk1"/>
                </a:solidFill>
                <a:latin typeface="Calibri"/>
                <a:ea typeface="Calibri"/>
                <a:cs typeface="Calibri"/>
                <a:sym typeface="Calibri"/>
              </a:rPr>
              <a:t>Royle</a:t>
            </a:r>
            <a:r>
              <a:rPr lang="en-US" sz="900" dirty="0">
                <a:solidFill>
                  <a:schemeClr val="dk1"/>
                </a:solidFill>
                <a:latin typeface="Calibri"/>
                <a:ea typeface="Calibri"/>
                <a:cs typeface="Calibri"/>
                <a:sym typeface="Calibri"/>
              </a:rPr>
              <a:t>, </a:t>
            </a:r>
            <a:r>
              <a:rPr lang="en-US" sz="900" dirty="0" err="1">
                <a:solidFill>
                  <a:schemeClr val="dk1"/>
                </a:solidFill>
                <a:latin typeface="Calibri"/>
                <a:ea typeface="Calibri"/>
                <a:cs typeface="Calibri"/>
                <a:sym typeface="Calibri"/>
              </a:rPr>
              <a:t>Langtimm</a:t>
            </a:r>
            <a:r>
              <a:rPr lang="en-US" sz="900" dirty="0">
                <a:solidFill>
                  <a:schemeClr val="dk1"/>
                </a:solidFill>
                <a:latin typeface="Calibri"/>
                <a:ea typeface="Calibri"/>
                <a:cs typeface="Calibri"/>
                <a:sym typeface="Calibri"/>
              </a:rPr>
              <a:t>. 2002. Ecology.)</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49" name="Google Shape;149;p1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A successful translocation of of a mongoose-impacted species between offshore islands</a:t>
            </a:r>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Ponds, streams, forest edges, etc. all have different resources like mates and food that create different spatial</a:t>
            </a:r>
            <a:r>
              <a:rPr lang="en-US" sz="1200" b="0" i="0" u="none" strike="noStrike" cap="none" baseline="0" dirty="0">
                <a:solidFill>
                  <a:schemeClr val="dk1"/>
                </a:solidFill>
                <a:latin typeface="Calibri"/>
                <a:ea typeface="Calibri"/>
                <a:cs typeface="Calibri"/>
                <a:sym typeface="Calibri"/>
              </a:rPr>
              <a:t> patterns that influence detection processes. </a:t>
            </a:r>
            <a:endParaRPr sz="1200" b="0" i="0" u="none" strike="noStrike" cap="none" dirty="0">
              <a:solidFill>
                <a:schemeClr val="dk1"/>
              </a:solidFill>
              <a:latin typeface="Calibri"/>
              <a:ea typeface="Calibri"/>
              <a:cs typeface="Calibri"/>
              <a:sym typeface="Calibri"/>
            </a:endParaRPr>
          </a:p>
        </p:txBody>
      </p:sp>
      <p:sp>
        <p:nvSpPr>
          <p:cNvPr id="172" name="Google Shape;17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AMT – removed equations </a:t>
            </a:r>
            <a:endParaRPr sz="1200" b="0" i="0" u="none" strike="noStrike" cap="none" dirty="0">
              <a:solidFill>
                <a:schemeClr val="dk1"/>
              </a:solidFill>
              <a:latin typeface="Calibri"/>
              <a:ea typeface="Calibri"/>
              <a:cs typeface="Calibri"/>
              <a:sym typeface="Calibri"/>
            </a:endParaRPr>
          </a:p>
        </p:txBody>
      </p:sp>
      <p:sp>
        <p:nvSpPr>
          <p:cNvPr id="210" name="Google Shape;21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1" name="Google Shape;231;p2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63cf9b99d_0_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Google Shape;236;g263cf9b99d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Example from nuts</a:t>
            </a:r>
            <a:r>
              <a:rPr lang="en-US" baseline="0" dirty="0"/>
              <a:t> to soup. Needed abundance of St. Croix ground lizard (that was hard to see) and released by FWS and NPS to make a new population.</a:t>
            </a:r>
            <a:endParaRPr dirty="0"/>
          </a:p>
        </p:txBody>
      </p:sp>
      <p:sp>
        <p:nvSpPr>
          <p:cNvPr id="237" name="Google Shape;237;g263cf9b99d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3cf9b99d_0_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263cf9b99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a:t>
            </a:r>
            <a:r>
              <a:rPr lang="en-US" baseline="0" dirty="0"/>
              <a:t> sites that we surveyed were for abundance (purple triangles) and occupancy all including white circles.</a:t>
            </a:r>
            <a:endParaRPr dirty="0"/>
          </a:p>
        </p:txBody>
      </p:sp>
      <p:sp>
        <p:nvSpPr>
          <p:cNvPr id="247" name="Google Shape;247;g263cf9b99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3cf9b99d_0_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263cf9b99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a:t>
            </a:r>
            <a:r>
              <a:rPr lang="en-US" baseline="0" dirty="0"/>
              <a:t> sites that we surveyed were for abundance (purple triangles) and occupancy all including white circles.</a:t>
            </a:r>
            <a:endParaRPr dirty="0"/>
          </a:p>
        </p:txBody>
      </p:sp>
      <p:sp>
        <p:nvSpPr>
          <p:cNvPr id="247" name="Google Shape;247;g263cf9b99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1991904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3cf9b99d_0_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263cf9b99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List the models used </a:t>
            </a:r>
          </a:p>
          <a:p>
            <a:pPr marL="0" lvl="0" indent="0">
              <a:spcBef>
                <a:spcPts val="0"/>
              </a:spcBef>
              <a:spcAft>
                <a:spcPts val="0"/>
              </a:spcAft>
              <a:buNone/>
            </a:pPr>
            <a:r>
              <a:rPr lang="en-US" dirty="0"/>
              <a:t>AIC model selection?</a:t>
            </a:r>
            <a:endParaRPr dirty="0"/>
          </a:p>
        </p:txBody>
      </p:sp>
      <p:sp>
        <p:nvSpPr>
          <p:cNvPr id="247" name="Google Shape;247;g263cf9b99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1985494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63cf9b99d_0_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Google Shape;256;g263cf9b99d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We</a:t>
            </a:r>
            <a:r>
              <a:rPr lang="en-US" baseline="0" dirty="0"/>
              <a:t> found no effect of release site (i.e., greater density) on the lizards in two different kinds of habitat (L) but we did find an effect of sand cover where it is easier to see lizards!!!  </a:t>
            </a:r>
            <a:r>
              <a:rPr lang="en-US" dirty="0"/>
              <a:t>We found different detection</a:t>
            </a:r>
            <a:r>
              <a:rPr lang="en-US" baseline="0" dirty="0"/>
              <a:t> in all of the different types of habitat </a:t>
            </a:r>
            <a:r>
              <a:rPr lang="en-US" baseline="0" dirty="0" err="1"/>
              <a:t>i.e</a:t>
            </a:r>
            <a:r>
              <a:rPr lang="en-US" baseline="0" dirty="0"/>
              <a:t>= if lizards are PRESENT or absent in an density, it was difficult to see them </a:t>
            </a:r>
          </a:p>
          <a:p>
            <a:pPr marL="0" lvl="0" indent="0">
              <a:spcBef>
                <a:spcPts val="0"/>
              </a:spcBef>
              <a:spcAft>
                <a:spcPts val="0"/>
              </a:spcAft>
              <a:buNone/>
            </a:pPr>
            <a:endParaRPr lang="en-US" baseline="0" dirty="0"/>
          </a:p>
          <a:p>
            <a:pPr marL="0" lvl="0" indent="0" algn="l" rtl="0">
              <a:spcBef>
                <a:spcPts val="0"/>
              </a:spcBef>
              <a:spcAft>
                <a:spcPts val="0"/>
              </a:spcAft>
              <a:buNone/>
            </a:pPr>
            <a:r>
              <a:rPr lang="en-US" sz="1200" dirty="0">
                <a:solidFill>
                  <a:schemeClr val="dk1"/>
                </a:solidFill>
                <a:latin typeface="Calibri"/>
                <a:ea typeface="Calibri"/>
                <a:cs typeface="Calibri"/>
                <a:sym typeface="Calibri"/>
              </a:rPr>
              <a:t>Because the sites’ detection can co-vary, we can estimate detection across sites based on things that vary between sites.</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Here, top right and bottom middle are the different detection rates in shrubland (top) versus woodland (bottom). The detection across sites as it varies by sand is shown in the upper right.</a:t>
            </a:r>
          </a:p>
          <a:p>
            <a:pPr marL="0" lvl="0" indent="0">
              <a:spcBef>
                <a:spcPts val="0"/>
              </a:spcBef>
              <a:spcAft>
                <a:spcPts val="0"/>
              </a:spcAft>
              <a:buNone/>
            </a:pPr>
            <a:endParaRPr dirty="0"/>
          </a:p>
        </p:txBody>
      </p:sp>
      <p:sp>
        <p:nvSpPr>
          <p:cNvPr id="257" name="Google Shape;257;g263cf9b99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8" name="Google Shape;98;p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63cf9b99d_0_1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Google Shape;266;g263cf9b99d_0_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Water - not significant for final model, but as single covariate</a:t>
            </a:r>
            <a:endParaRPr/>
          </a:p>
        </p:txBody>
      </p:sp>
      <p:sp>
        <p:nvSpPr>
          <p:cNvPr id="267" name="Google Shape;267;g263cf9b99d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4" name="Google Shape;274;p2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8" name="Google Shape;288;p2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US" sz="1000" dirty="0">
                <a:solidFill>
                  <a:srgbClr val="333333"/>
                </a:solidFill>
                <a:highlight>
                  <a:srgbClr val="FFFFFF"/>
                </a:highlight>
                <a:latin typeface="Arial"/>
                <a:ea typeface="Arial"/>
                <a:cs typeface="Arial"/>
                <a:sym typeface="Arial"/>
              </a:rPr>
              <a:t>-N is latent state; data is in y; lambda is abundance; z is the initial state; </a:t>
            </a:r>
            <a:endParaRPr sz="1000" dirty="0">
              <a:solidFill>
                <a:srgbClr val="333333"/>
              </a:solidFill>
              <a:highlight>
                <a:srgbClr val="FFFFFF"/>
              </a:highlight>
              <a:latin typeface="Arial"/>
              <a:ea typeface="Arial"/>
              <a:cs typeface="Arial"/>
              <a:sym typeface="Arial"/>
            </a:endParaRPr>
          </a:p>
          <a:p>
            <a:pPr marL="0" lvl="0" indent="0">
              <a:spcBef>
                <a:spcPts val="0"/>
              </a:spcBef>
              <a:spcAft>
                <a:spcPts val="0"/>
              </a:spcAft>
              <a:buNone/>
            </a:pPr>
            <a:r>
              <a:rPr lang="en-US" sz="1000" dirty="0">
                <a:solidFill>
                  <a:srgbClr val="333333"/>
                </a:solidFill>
                <a:highlight>
                  <a:srgbClr val="FFFFFF"/>
                </a:highlight>
                <a:latin typeface="Arial"/>
                <a:ea typeface="Arial"/>
                <a:cs typeface="Arial"/>
                <a:sym typeface="Arial"/>
              </a:rPr>
              <a:t>-nit is a detection function process</a:t>
            </a:r>
            <a:endParaRPr sz="1000" dirty="0">
              <a:solidFill>
                <a:srgbClr val="333333"/>
              </a:solidFill>
              <a:highlight>
                <a:srgbClr val="FFFFFF"/>
              </a:highlight>
              <a:latin typeface="Arial"/>
              <a:ea typeface="Arial"/>
              <a:cs typeface="Arial"/>
              <a:sym typeface="Arial"/>
            </a:endParaRPr>
          </a:p>
          <a:p>
            <a:pPr marL="0" lvl="0" indent="0">
              <a:spcBef>
                <a:spcPts val="0"/>
              </a:spcBef>
              <a:spcAft>
                <a:spcPts val="0"/>
              </a:spcAft>
              <a:buNone/>
            </a:pPr>
            <a:r>
              <a:rPr lang="en-US" sz="1000" dirty="0">
                <a:solidFill>
                  <a:srgbClr val="333333"/>
                </a:solidFill>
                <a:highlight>
                  <a:srgbClr val="FFFFFF"/>
                </a:highlight>
                <a:latin typeface="Arial"/>
                <a:ea typeface="Arial"/>
                <a:cs typeface="Arial"/>
                <a:sym typeface="Arial"/>
              </a:rPr>
              <a:t>-One application of third type: animal cues like fecal pellets can be assessed when instead of multinomial </a:t>
            </a:r>
            <a:r>
              <a:rPr lang="en-US" sz="1000" dirty="0" err="1">
                <a:solidFill>
                  <a:srgbClr val="333333"/>
                </a:solidFill>
                <a:highlight>
                  <a:srgbClr val="FFFFFF"/>
                </a:highlight>
                <a:latin typeface="Arial"/>
                <a:ea typeface="Arial"/>
                <a:cs typeface="Arial"/>
                <a:sym typeface="Arial"/>
              </a:rPr>
              <a:t>poisson</a:t>
            </a:r>
            <a:r>
              <a:rPr lang="en-US" sz="1000" dirty="0">
                <a:solidFill>
                  <a:srgbClr val="333333"/>
                </a:solidFill>
                <a:highlight>
                  <a:srgbClr val="FFFFFF"/>
                </a:highlight>
                <a:latin typeface="Arial"/>
                <a:ea typeface="Arial"/>
                <a:cs typeface="Arial"/>
                <a:sym typeface="Arial"/>
              </a:rPr>
              <a:t> is used for observation process</a:t>
            </a:r>
          </a:p>
          <a:p>
            <a:pPr marL="0" lvl="0" indent="0">
              <a:spcBef>
                <a:spcPts val="0"/>
              </a:spcBef>
              <a:spcAft>
                <a:spcPts val="0"/>
              </a:spcAft>
              <a:buNone/>
            </a:pPr>
            <a:endParaRPr lang="en-US" sz="1000" dirty="0">
              <a:solidFill>
                <a:srgbClr val="333333"/>
              </a:solidFill>
              <a:highlight>
                <a:srgbClr val="FFFFFF"/>
              </a:highlight>
              <a:latin typeface="Arial"/>
              <a:ea typeface="Arial"/>
              <a:cs typeface="Arial"/>
              <a:sym typeface="Arial"/>
            </a:endParaRPr>
          </a:p>
          <a:p>
            <a:pPr marL="0" lvl="0" indent="0">
              <a:spcBef>
                <a:spcPts val="0"/>
              </a:spcBef>
              <a:spcAft>
                <a:spcPts val="0"/>
              </a:spcAft>
              <a:buNone/>
            </a:pPr>
            <a:r>
              <a:rPr lang="en-US" sz="1000" dirty="0">
                <a:solidFill>
                  <a:srgbClr val="333333"/>
                </a:solidFill>
                <a:highlight>
                  <a:srgbClr val="FFFFFF"/>
                </a:highlight>
                <a:latin typeface="Arial"/>
                <a:ea typeface="Arial"/>
                <a:cs typeface="Arial"/>
                <a:sym typeface="Arial"/>
              </a:rPr>
              <a:t>AMT- I think this slide is great but too much detail</a:t>
            </a:r>
            <a:endParaRPr sz="1000" dirty="0">
              <a:solidFill>
                <a:srgbClr val="333333"/>
              </a:solidFill>
              <a:highlight>
                <a:srgbClr val="FFFFFF"/>
              </a:highlight>
              <a:latin typeface="Arial"/>
              <a:ea typeface="Arial"/>
              <a:cs typeface="Arial"/>
              <a:sym typeface="Arial"/>
            </a:endParaRPr>
          </a:p>
        </p:txBody>
      </p:sp>
      <p:sp>
        <p:nvSpPr>
          <p:cNvPr id="216" name="Google Shape;216;p2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4" name="Google Shape;104;p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0" name="Google Shape;110;p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7" name="Google Shape;117;p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6" name="Google Shape;126;p1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a:t>
            </a:r>
            <a:r>
              <a:rPr lang="en-US" dirty="0" err="1"/>
              <a:t>poisson</a:t>
            </a:r>
            <a:r>
              <a:rPr lang="en-US" dirty="0"/>
              <a:t> </a:t>
            </a:r>
            <a:r>
              <a:rPr lang="en-US" dirty="0" err="1"/>
              <a:t>glm</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081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2372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914400" y="2130425"/>
            <a:ext cx="10363200" cy="1470024"/>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17" name="Shape 17"/>
          <p:cNvSpPr txBox="1">
            <a:spLocks noGrp="1"/>
          </p:cNvSpPr>
          <p:nvPr>
            <p:ph type="subTitle" idx="1"/>
          </p:nvPr>
        </p:nvSpPr>
        <p:spPr>
          <a:xfrm>
            <a:off x="1828802" y="3886200"/>
            <a:ext cx="8534399" cy="1752600"/>
          </a:xfrm>
          <a:prstGeom prst="rect">
            <a:avLst/>
          </a:prstGeom>
          <a:noFill/>
          <a:ln>
            <a:noFill/>
          </a:ln>
        </p:spPr>
        <p:txBody>
          <a:bodyPr wrap="square" lIns="91425" tIns="91425" rIns="91425" bIns="91425" anchor="t" anchorCtr="0"/>
          <a:lstStyle>
            <a:lvl1pPr marL="0" marR="0" lvl="0" indent="0" algn="ctr" rtl="0">
              <a:spcBef>
                <a:spcPts val="853"/>
              </a:spcBef>
              <a:buClr>
                <a:srgbClr val="888888"/>
              </a:buClr>
              <a:buFont typeface="Arial"/>
              <a:buNone/>
              <a:defRPr sz="4267" b="0" i="0" u="none" strike="noStrike" cap="none">
                <a:solidFill>
                  <a:srgbClr val="888888"/>
                </a:solidFill>
                <a:latin typeface="Calibri"/>
                <a:ea typeface="Calibri"/>
                <a:cs typeface="Calibri"/>
                <a:sym typeface="Calibri"/>
              </a:defRPr>
            </a:lvl1pPr>
            <a:lvl2pPr marL="609585" marR="0" lvl="1" indent="0" algn="ctr" rtl="0">
              <a:spcBef>
                <a:spcPts val="747"/>
              </a:spcBef>
              <a:buClr>
                <a:srgbClr val="888888"/>
              </a:buClr>
              <a:buFont typeface="Arial"/>
              <a:buNone/>
              <a:defRPr sz="3733" b="0" i="0" u="none" strike="noStrike" cap="none">
                <a:solidFill>
                  <a:srgbClr val="888888"/>
                </a:solidFill>
                <a:latin typeface="Calibri"/>
                <a:ea typeface="Calibri"/>
                <a:cs typeface="Calibri"/>
                <a:sym typeface="Calibri"/>
              </a:defRPr>
            </a:lvl2pPr>
            <a:lvl3pPr marL="1219170" marR="0" lvl="2"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3pPr>
            <a:lvl4pPr marL="1828754" marR="0" lvl="3"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4pPr>
            <a:lvl5pPr marL="2438339" marR="0" lvl="4"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5pPr>
            <a:lvl6pPr marL="3047924" marR="0" lvl="5"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6pPr>
            <a:lvl7pPr marL="3657509" marR="0" lvl="6"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7pPr>
            <a:lvl8pPr marL="4267093" marR="0" lvl="7"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8pPr>
            <a:lvl9pPr marL="4876678" marR="0" lvl="8" indent="0" algn="ctr"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9pPr>
          </a:lstStyle>
          <a:p>
            <a:r>
              <a:rPr lang="en-US"/>
              <a:t>Click to edit Master subtitle style</a:t>
            </a:r>
            <a:endParaRPr/>
          </a:p>
        </p:txBody>
      </p:sp>
      <p:sp>
        <p:nvSpPr>
          <p:cNvPr id="19" name="Shape 19"/>
          <p:cNvSpPr txBox="1">
            <a:spLocks noGrp="1"/>
          </p:cNvSpPr>
          <p:nvPr>
            <p:ph type="ftr" idx="11"/>
          </p:nvPr>
        </p:nvSpPr>
        <p:spPr>
          <a:xfrm>
            <a:off x="101600" y="6375400"/>
            <a:ext cx="3860800" cy="365125"/>
          </a:xfrm>
          <a:prstGeom prst="rect">
            <a:avLst/>
          </a:prstGeom>
          <a:noFill/>
          <a:ln>
            <a:noFill/>
          </a:ln>
        </p:spPr>
        <p:txBody>
          <a:bodyPr wrap="square" lIns="91425" tIns="91425" rIns="91425" bIns="91425" anchor="ctr" anchorCtr="0"/>
          <a:lstStyle>
            <a:lvl1pPr marL="0" marR="0" lvl="0" indent="0" algn="l" rtl="0">
              <a:spcBef>
                <a:spcPts val="0"/>
              </a:spcBef>
              <a:buNone/>
              <a:defRPr sz="1600" b="1" i="0" u="none" strike="noStrike"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Tree>
    <p:extLst>
      <p:ext uri="{BB962C8B-B14F-4D97-AF65-F5344CB8AC3E}">
        <p14:creationId xmlns:p14="http://schemas.microsoft.com/office/powerpoint/2010/main" val="181828388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74" name="Shape 74"/>
          <p:cNvSpPr txBox="1">
            <a:spLocks noGrp="1"/>
          </p:cNvSpPr>
          <p:nvPr>
            <p:ph type="body" idx="1"/>
          </p:nvPr>
        </p:nvSpPr>
        <p:spPr>
          <a:xfrm rot="5400000">
            <a:off x="3833019" y="-1623219"/>
            <a:ext cx="4525963" cy="10972800"/>
          </a:xfrm>
          <a:prstGeom prst="rect">
            <a:avLst/>
          </a:prstGeom>
          <a:noFill/>
          <a:ln>
            <a:noFill/>
          </a:ln>
        </p:spPr>
        <p:txBody>
          <a:bodyPr wrap="square" lIns="91425" tIns="91425" rIns="91425" bIns="91425" anchor="t" anchorCtr="0"/>
          <a:lstStyle>
            <a:lvl1pPr marL="457189" marR="0" lvl="0" indent="-186262"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76" name="Shape 76"/>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77" name="Shape 77"/>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8"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3504405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285038" y="1828800"/>
            <a:ext cx="5851525" cy="27432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80" name="Shape 80"/>
          <p:cNvSpPr txBox="1">
            <a:spLocks noGrp="1"/>
          </p:cNvSpPr>
          <p:nvPr>
            <p:ph type="body" idx="1"/>
          </p:nvPr>
        </p:nvSpPr>
        <p:spPr>
          <a:xfrm rot="5400000">
            <a:off x="1697038" y="-812800"/>
            <a:ext cx="5851525" cy="8026399"/>
          </a:xfrm>
          <a:prstGeom prst="rect">
            <a:avLst/>
          </a:prstGeom>
          <a:noFill/>
          <a:ln>
            <a:noFill/>
          </a:ln>
        </p:spPr>
        <p:txBody>
          <a:bodyPr wrap="square" lIns="91425" tIns="91425" rIns="91425" bIns="91425" anchor="t" anchorCtr="0"/>
          <a:lstStyle>
            <a:lvl1pPr marL="457189" marR="0" lvl="0" indent="-186262"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82" name="Shape 82"/>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83" name="Shape 83"/>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7"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136346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23" name="Shape 23"/>
          <p:cNvSpPr txBox="1">
            <a:spLocks noGrp="1"/>
          </p:cNvSpPr>
          <p:nvPr>
            <p:ph type="body" idx="1"/>
          </p:nvPr>
        </p:nvSpPr>
        <p:spPr>
          <a:xfrm>
            <a:off x="609600" y="1600201"/>
            <a:ext cx="10972800" cy="4525963"/>
          </a:xfrm>
          <a:prstGeom prst="rect">
            <a:avLst/>
          </a:prstGeom>
          <a:noFill/>
          <a:ln>
            <a:noFill/>
          </a:ln>
        </p:spPr>
        <p:txBody>
          <a:bodyPr wrap="square" lIns="91425" tIns="91425" rIns="91425" bIns="91425" anchor="t" anchorCtr="0"/>
          <a:lstStyle>
            <a:lvl1pPr marL="457189" marR="0" lvl="0" indent="-186262"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5" name="Shape 25"/>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b="0" i="0" u="none" strike="noStrike" cap="none">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26" name="Shape 26"/>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fld id="{50994186-773E-4C13-9145-8D7B9BA10D3A}" type="slidenum">
              <a:rPr lang="en-US" smtClean="0"/>
              <a:t>‹#›</a:t>
            </a:fld>
            <a:endParaRPr lang="en-US"/>
          </a:p>
        </p:txBody>
      </p:sp>
      <p:sp>
        <p:nvSpPr>
          <p:cNvPr id="8"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136023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963083" y="4406901"/>
            <a:ext cx="10363200" cy="1362075"/>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Calibri"/>
              <a:buNone/>
              <a:defRPr sz="5333" b="1"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29" name="Shape 29"/>
          <p:cNvSpPr txBox="1">
            <a:spLocks noGrp="1"/>
          </p:cNvSpPr>
          <p:nvPr>
            <p:ph type="body" idx="1"/>
          </p:nvPr>
        </p:nvSpPr>
        <p:spPr>
          <a:xfrm>
            <a:off x="963083" y="2906713"/>
            <a:ext cx="10363200" cy="1500187"/>
          </a:xfrm>
          <a:prstGeom prst="rect">
            <a:avLst/>
          </a:prstGeom>
          <a:noFill/>
          <a:ln>
            <a:noFill/>
          </a:ln>
        </p:spPr>
        <p:txBody>
          <a:bodyPr wrap="square" lIns="91425" tIns="91425" rIns="91425" bIns="91425" anchor="b" anchorCtr="0"/>
          <a:lstStyle>
            <a:lvl1pPr marL="0" marR="0" lvl="0" indent="0" algn="l" rtl="0">
              <a:spcBef>
                <a:spcPts val="533"/>
              </a:spcBef>
              <a:buClr>
                <a:srgbClr val="888888"/>
              </a:buClr>
              <a:buFont typeface="Arial"/>
              <a:buNone/>
              <a:defRPr sz="2667" b="0" i="0" u="none" strike="noStrike" cap="none">
                <a:solidFill>
                  <a:srgbClr val="888888"/>
                </a:solidFill>
                <a:latin typeface="Calibri"/>
                <a:ea typeface="Calibri"/>
                <a:cs typeface="Calibri"/>
                <a:sym typeface="Calibri"/>
              </a:defRPr>
            </a:lvl1pPr>
            <a:lvl2pPr marL="609585" marR="0" lvl="1" indent="0" algn="l"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2pPr>
            <a:lvl3pPr marL="1219170" marR="0" lvl="2" indent="0" algn="l" rtl="0">
              <a:spcBef>
                <a:spcPts val="427"/>
              </a:spcBef>
              <a:buClr>
                <a:srgbClr val="888888"/>
              </a:buClr>
              <a:buFont typeface="Arial"/>
              <a:buNone/>
              <a:defRPr sz="2133" b="0" i="0" u="none" strike="noStrike" cap="none">
                <a:solidFill>
                  <a:srgbClr val="888888"/>
                </a:solidFill>
                <a:latin typeface="Calibri"/>
                <a:ea typeface="Calibri"/>
                <a:cs typeface="Calibri"/>
                <a:sym typeface="Calibri"/>
              </a:defRPr>
            </a:lvl3pPr>
            <a:lvl4pPr marL="1828754" marR="0" lvl="3"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4pPr>
            <a:lvl5pPr marL="2438339" marR="0" lvl="4"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5pPr>
            <a:lvl6pPr marL="3047924" marR="0" lvl="5"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6pPr>
            <a:lvl7pPr marL="3657509" marR="0" lvl="6"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7pPr>
            <a:lvl8pPr marL="4267093" marR="0" lvl="7"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8pPr>
            <a:lvl9pPr marL="4876678" marR="0" lvl="8" indent="0" algn="l" rtl="0">
              <a:spcBef>
                <a:spcPts val="373"/>
              </a:spcBef>
              <a:buClr>
                <a:srgbClr val="888888"/>
              </a:buClr>
              <a:buFont typeface="Arial"/>
              <a:buNone/>
              <a:defRPr sz="1867" b="0" i="0" u="none" strike="noStrike" cap="none">
                <a:solidFill>
                  <a:srgbClr val="888888"/>
                </a:solidFill>
                <a:latin typeface="Calibri"/>
                <a:ea typeface="Calibri"/>
                <a:cs typeface="Calibri"/>
                <a:sym typeface="Calibri"/>
              </a:defRPr>
            </a:lvl9pPr>
          </a:lstStyle>
          <a:p>
            <a:pPr lvl="0"/>
            <a:r>
              <a:rPr lang="en-US"/>
              <a:t>Edit Master text styles</a:t>
            </a:r>
          </a:p>
        </p:txBody>
      </p:sp>
      <p:sp>
        <p:nvSpPr>
          <p:cNvPr id="31" name="Shape 31"/>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32" name="Shape 32"/>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fld id="{50994186-773E-4C13-9145-8D7B9BA10D3A}" type="slidenum">
              <a:rPr lang="en-US" smtClean="0"/>
              <a:t>‹#›</a:t>
            </a:fld>
            <a:endParaRPr lang="en-US"/>
          </a:p>
        </p:txBody>
      </p:sp>
      <p:sp>
        <p:nvSpPr>
          <p:cNvPr id="8"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29685294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35" name="Shape 35"/>
          <p:cNvSpPr txBox="1">
            <a:spLocks noGrp="1"/>
          </p:cNvSpPr>
          <p:nvPr>
            <p:ph type="body" idx="1"/>
          </p:nvPr>
        </p:nvSpPr>
        <p:spPr>
          <a:xfrm>
            <a:off x="609602" y="1600201"/>
            <a:ext cx="5384799" cy="4525963"/>
          </a:xfrm>
          <a:prstGeom prst="rect">
            <a:avLst/>
          </a:prstGeom>
          <a:noFill/>
          <a:ln>
            <a:noFill/>
          </a:ln>
        </p:spPr>
        <p:txBody>
          <a:bodyPr wrap="square" lIns="91425" tIns="91425" rIns="91425" bIns="91425" anchor="t" anchorCtr="0"/>
          <a:lstStyle>
            <a:lvl1pPr marL="457189" marR="0" lvl="0" indent="-220128"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1pPr>
            <a:lvl2pPr marL="990575" marR="0" lvl="1" indent="-177796"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2pPr>
            <a:lvl3pPr marL="1523962" marR="0" lvl="2"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3pPr>
            <a:lvl4pPr marL="2133547" marR="0" lvl="3"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4pPr>
            <a:lvl5pPr marL="2743131" marR="0" lvl="4"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5pPr>
            <a:lvl6pPr marL="3352716" marR="0" lvl="5"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36" name="Shape 36"/>
          <p:cNvSpPr txBox="1">
            <a:spLocks noGrp="1"/>
          </p:cNvSpPr>
          <p:nvPr>
            <p:ph type="body" idx="2"/>
          </p:nvPr>
        </p:nvSpPr>
        <p:spPr>
          <a:xfrm>
            <a:off x="6197602" y="1600201"/>
            <a:ext cx="5384799" cy="4525963"/>
          </a:xfrm>
          <a:prstGeom prst="rect">
            <a:avLst/>
          </a:prstGeom>
          <a:noFill/>
          <a:ln>
            <a:noFill/>
          </a:ln>
        </p:spPr>
        <p:txBody>
          <a:bodyPr wrap="square" lIns="91425" tIns="91425" rIns="91425" bIns="91425" anchor="t" anchorCtr="0"/>
          <a:lstStyle>
            <a:lvl1pPr marL="457189" marR="0" lvl="0" indent="-220128"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1pPr>
            <a:lvl2pPr marL="990575" marR="0" lvl="1" indent="-177796"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2pPr>
            <a:lvl3pPr marL="1523962" marR="0" lvl="2"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3pPr>
            <a:lvl4pPr marL="2133547" marR="0" lvl="3"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4pPr>
            <a:lvl5pPr marL="2743131" marR="0" lvl="4"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5pPr>
            <a:lvl6pPr marL="3352716" marR="0" lvl="5"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38" name="Shape 38"/>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39" name="Shape 39"/>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9"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550000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42" name="Shape 42"/>
          <p:cNvSpPr txBox="1">
            <a:spLocks noGrp="1"/>
          </p:cNvSpPr>
          <p:nvPr>
            <p:ph type="body" idx="1"/>
          </p:nvPr>
        </p:nvSpPr>
        <p:spPr>
          <a:xfrm>
            <a:off x="609602" y="1535112"/>
            <a:ext cx="5386916" cy="639763"/>
          </a:xfrm>
          <a:prstGeom prst="rect">
            <a:avLst/>
          </a:prstGeom>
          <a:noFill/>
          <a:ln>
            <a:noFill/>
          </a:ln>
        </p:spPr>
        <p:txBody>
          <a:bodyPr wrap="square" lIns="91425" tIns="91425" rIns="91425" bIns="91425" anchor="b" anchorCtr="0"/>
          <a:lstStyle>
            <a:lvl1pPr marL="0" marR="0" lvl="0" indent="0" algn="l" rtl="0">
              <a:spcBef>
                <a:spcPts val="640"/>
              </a:spcBef>
              <a:buClr>
                <a:schemeClr val="dk1"/>
              </a:buClr>
              <a:buFont typeface="Arial"/>
              <a:buNone/>
              <a:defRPr sz="3200" b="1" i="0" u="none" strike="noStrike" cap="none">
                <a:solidFill>
                  <a:schemeClr val="dk1"/>
                </a:solidFill>
                <a:latin typeface="Calibri"/>
                <a:ea typeface="Calibri"/>
                <a:cs typeface="Calibri"/>
                <a:sym typeface="Calibri"/>
              </a:defRPr>
            </a:lvl1pPr>
            <a:lvl2pPr marL="609585" marR="0" lvl="1" indent="0" algn="l" rtl="0">
              <a:spcBef>
                <a:spcPts val="533"/>
              </a:spcBef>
              <a:buClr>
                <a:schemeClr val="dk1"/>
              </a:buClr>
              <a:buFont typeface="Arial"/>
              <a:buNone/>
              <a:defRPr sz="2667" b="1" i="0" u="none" strike="noStrike" cap="none">
                <a:solidFill>
                  <a:schemeClr val="dk1"/>
                </a:solidFill>
                <a:latin typeface="Calibri"/>
                <a:ea typeface="Calibri"/>
                <a:cs typeface="Calibri"/>
                <a:sym typeface="Calibri"/>
              </a:defRPr>
            </a:lvl2pPr>
            <a:lvl3pPr marL="1219170" marR="0" lvl="2"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3pPr>
            <a:lvl4pPr marL="1828754" marR="0" lvl="3"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4pPr>
            <a:lvl5pPr marL="2438339" marR="0" lvl="4"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5pPr>
            <a:lvl6pPr marL="3047924" marR="0" lvl="5"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6pPr>
            <a:lvl7pPr marL="3657509" marR="0" lvl="6"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7pPr>
            <a:lvl8pPr marL="4267093" marR="0" lvl="7"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8pPr>
            <a:lvl9pPr marL="4876678" marR="0" lvl="8"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43" name="Shape 43"/>
          <p:cNvSpPr txBox="1">
            <a:spLocks noGrp="1"/>
          </p:cNvSpPr>
          <p:nvPr>
            <p:ph type="body" idx="2"/>
          </p:nvPr>
        </p:nvSpPr>
        <p:spPr>
          <a:xfrm>
            <a:off x="609602" y="2174876"/>
            <a:ext cx="5386916" cy="3951287"/>
          </a:xfrm>
          <a:prstGeom prst="rect">
            <a:avLst/>
          </a:prstGeom>
          <a:noFill/>
          <a:ln>
            <a:noFill/>
          </a:ln>
        </p:spPr>
        <p:txBody>
          <a:bodyPr wrap="square" lIns="91425" tIns="91425" rIns="91425" bIns="91425" anchor="t" anchorCtr="0"/>
          <a:lstStyle>
            <a:lvl1pPr marL="457189" marR="0" lvl="0" indent="-253994"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990575" marR="0" lvl="1" indent="-21166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2pPr>
            <a:lvl3pPr marL="1523962" marR="0" lvl="2"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2133547" marR="0" lvl="3"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4pPr>
            <a:lvl5pPr marL="2743131" marR="0" lvl="4"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5pPr>
            <a:lvl6pPr marL="3352716" marR="0" lvl="5"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6pPr>
            <a:lvl7pPr marL="3962301" marR="0" lvl="6"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7pPr>
            <a:lvl8pPr marL="4571886" marR="0" lvl="7"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8pPr>
            <a:lvl9pPr marL="5181470" marR="0" lvl="8"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44" name="Shape 44"/>
          <p:cNvSpPr txBox="1">
            <a:spLocks noGrp="1"/>
          </p:cNvSpPr>
          <p:nvPr>
            <p:ph type="body" idx="3"/>
          </p:nvPr>
        </p:nvSpPr>
        <p:spPr>
          <a:xfrm>
            <a:off x="6193367" y="1535112"/>
            <a:ext cx="5389032" cy="639763"/>
          </a:xfrm>
          <a:prstGeom prst="rect">
            <a:avLst/>
          </a:prstGeom>
          <a:noFill/>
          <a:ln>
            <a:noFill/>
          </a:ln>
        </p:spPr>
        <p:txBody>
          <a:bodyPr wrap="square" lIns="91425" tIns="91425" rIns="91425" bIns="91425" anchor="b" anchorCtr="0"/>
          <a:lstStyle>
            <a:lvl1pPr marL="0" marR="0" lvl="0" indent="0" algn="l" rtl="0">
              <a:spcBef>
                <a:spcPts val="640"/>
              </a:spcBef>
              <a:buClr>
                <a:schemeClr val="dk1"/>
              </a:buClr>
              <a:buFont typeface="Arial"/>
              <a:buNone/>
              <a:defRPr sz="3200" b="1" i="0" u="none" strike="noStrike" cap="none">
                <a:solidFill>
                  <a:schemeClr val="dk1"/>
                </a:solidFill>
                <a:latin typeface="Calibri"/>
                <a:ea typeface="Calibri"/>
                <a:cs typeface="Calibri"/>
                <a:sym typeface="Calibri"/>
              </a:defRPr>
            </a:lvl1pPr>
            <a:lvl2pPr marL="609585" marR="0" lvl="1" indent="0" algn="l" rtl="0">
              <a:spcBef>
                <a:spcPts val="533"/>
              </a:spcBef>
              <a:buClr>
                <a:schemeClr val="dk1"/>
              </a:buClr>
              <a:buFont typeface="Arial"/>
              <a:buNone/>
              <a:defRPr sz="2667" b="1" i="0" u="none" strike="noStrike" cap="none">
                <a:solidFill>
                  <a:schemeClr val="dk1"/>
                </a:solidFill>
                <a:latin typeface="Calibri"/>
                <a:ea typeface="Calibri"/>
                <a:cs typeface="Calibri"/>
                <a:sym typeface="Calibri"/>
              </a:defRPr>
            </a:lvl2pPr>
            <a:lvl3pPr marL="1219170" marR="0" lvl="2"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3pPr>
            <a:lvl4pPr marL="1828754" marR="0" lvl="3"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4pPr>
            <a:lvl5pPr marL="2438339" marR="0" lvl="4"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5pPr>
            <a:lvl6pPr marL="3047924" marR="0" lvl="5"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6pPr>
            <a:lvl7pPr marL="3657509" marR="0" lvl="6"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7pPr>
            <a:lvl8pPr marL="4267093" marR="0" lvl="7"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8pPr>
            <a:lvl9pPr marL="4876678" marR="0" lvl="8" indent="0"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45" name="Shape 45"/>
          <p:cNvSpPr txBox="1">
            <a:spLocks noGrp="1"/>
          </p:cNvSpPr>
          <p:nvPr>
            <p:ph type="body" idx="4"/>
          </p:nvPr>
        </p:nvSpPr>
        <p:spPr>
          <a:xfrm>
            <a:off x="6193367" y="2174876"/>
            <a:ext cx="5389032" cy="3951287"/>
          </a:xfrm>
          <a:prstGeom prst="rect">
            <a:avLst/>
          </a:prstGeom>
          <a:noFill/>
          <a:ln>
            <a:noFill/>
          </a:ln>
        </p:spPr>
        <p:txBody>
          <a:bodyPr wrap="square" lIns="91425" tIns="91425" rIns="91425" bIns="91425" anchor="t" anchorCtr="0"/>
          <a:lstStyle>
            <a:lvl1pPr marL="457189" marR="0" lvl="0" indent="-253994"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990575" marR="0" lvl="1" indent="-21166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2pPr>
            <a:lvl3pPr marL="1523962" marR="0" lvl="2" indent="-15239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2133547" marR="0" lvl="3"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4pPr>
            <a:lvl5pPr marL="2743131" marR="0" lvl="4"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5pPr>
            <a:lvl6pPr marL="3352716" marR="0" lvl="5"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6pPr>
            <a:lvl7pPr marL="3962301" marR="0" lvl="6"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7pPr>
            <a:lvl8pPr marL="4571886" marR="0" lvl="7"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8pPr>
            <a:lvl9pPr marL="5181470" marR="0" lvl="8" indent="-169329"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47" name="Shape 47"/>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48" name="Shape 48"/>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11"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4111348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52" name="Shape 52"/>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53" name="Shape 53"/>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7"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563823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6" name="Shape 56"/>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57" name="Shape 57"/>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6"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316423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2" y="273052"/>
            <a:ext cx="4011084" cy="1162049"/>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667" b="1"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60" name="Shape 60"/>
          <p:cNvSpPr txBox="1">
            <a:spLocks noGrp="1"/>
          </p:cNvSpPr>
          <p:nvPr>
            <p:ph type="body" idx="1"/>
          </p:nvPr>
        </p:nvSpPr>
        <p:spPr>
          <a:xfrm>
            <a:off x="4766733" y="273051"/>
            <a:ext cx="6815667" cy="5853112"/>
          </a:xfrm>
          <a:prstGeom prst="rect">
            <a:avLst/>
          </a:prstGeom>
          <a:noFill/>
          <a:ln>
            <a:noFill/>
          </a:ln>
        </p:spPr>
        <p:txBody>
          <a:bodyPr wrap="square" lIns="91425" tIns="91425" rIns="91425" bIns="91425" anchor="t" anchorCtr="0"/>
          <a:lstStyle>
            <a:lvl1pPr marL="457189" marR="0" lvl="0" indent="-186262"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61" name="Shape 61"/>
          <p:cNvSpPr txBox="1">
            <a:spLocks noGrp="1"/>
          </p:cNvSpPr>
          <p:nvPr>
            <p:ph type="body" idx="2"/>
          </p:nvPr>
        </p:nvSpPr>
        <p:spPr>
          <a:xfrm>
            <a:off x="609602" y="1435102"/>
            <a:ext cx="4011084" cy="4691063"/>
          </a:xfrm>
          <a:prstGeom prst="rect">
            <a:avLst/>
          </a:prstGeom>
          <a:noFill/>
          <a:ln>
            <a:noFill/>
          </a:ln>
        </p:spPr>
        <p:txBody>
          <a:bodyPr wrap="square"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Calibri"/>
                <a:ea typeface="Calibri"/>
                <a:cs typeface="Calibri"/>
                <a:sym typeface="Calibri"/>
              </a:defRPr>
            </a:lvl1pPr>
            <a:lvl2pPr marL="609585" marR="0" lvl="1" indent="0" algn="l" rtl="0">
              <a:spcBef>
                <a:spcPts val="320"/>
              </a:spcBef>
              <a:buClr>
                <a:schemeClr val="dk1"/>
              </a:buClr>
              <a:buFont typeface="Arial"/>
              <a:buNone/>
              <a:defRPr sz="1600" b="0" i="0" u="none" strike="noStrike" cap="none">
                <a:solidFill>
                  <a:schemeClr val="dk1"/>
                </a:solidFill>
                <a:latin typeface="Calibri"/>
                <a:ea typeface="Calibri"/>
                <a:cs typeface="Calibri"/>
                <a:sym typeface="Calibri"/>
              </a:defRPr>
            </a:lvl2pPr>
            <a:lvl3pPr marL="1219170" marR="0" lvl="2" indent="0" algn="l" rtl="0">
              <a:spcBef>
                <a:spcPts val="267"/>
              </a:spcBef>
              <a:buClr>
                <a:schemeClr val="dk1"/>
              </a:buClr>
              <a:buFont typeface="Arial"/>
              <a:buNone/>
              <a:defRPr sz="1333" b="0" i="0" u="none" strike="noStrike" cap="none">
                <a:solidFill>
                  <a:schemeClr val="dk1"/>
                </a:solidFill>
                <a:latin typeface="Calibri"/>
                <a:ea typeface="Calibri"/>
                <a:cs typeface="Calibri"/>
                <a:sym typeface="Calibri"/>
              </a:defRPr>
            </a:lvl3pPr>
            <a:lvl4pPr marL="1828754" marR="0" lvl="3"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4pPr>
            <a:lvl5pPr marL="2438339" marR="0" lvl="4"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5pPr>
            <a:lvl6pPr marL="3047924" marR="0" lvl="5"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6pPr>
            <a:lvl7pPr marL="3657509" marR="0" lvl="6"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7pPr>
            <a:lvl8pPr marL="4267093" marR="0" lvl="7"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8pPr>
            <a:lvl9pPr marL="4876678" marR="0" lvl="8"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63" name="Shape 63"/>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64" name="Shape 64"/>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pPr marL="0" lvl="0" indent="0">
              <a:spcBef>
                <a:spcPts val="0"/>
              </a:spcBef>
              <a:spcAft>
                <a:spcPts val="0"/>
              </a:spcAft>
              <a:buNone/>
            </a:pPr>
            <a:fld id="{00000000-1234-1234-1234-123412341234}" type="slidenum">
              <a:rPr lang="en-US" smtClean="0"/>
              <a:t>‹#›</a:t>
            </a:fld>
            <a:endParaRPr lang="en-US"/>
          </a:p>
        </p:txBody>
      </p:sp>
      <p:sp>
        <p:nvSpPr>
          <p:cNvPr id="9"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2147343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89719" y="4800601"/>
            <a:ext cx="7315199" cy="566737"/>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667" b="1" i="0" u="none" strike="noStrike" cap="none">
                <a:solidFill>
                  <a:schemeClr val="dk1"/>
                </a:solidFill>
                <a:latin typeface="Calibri"/>
                <a:ea typeface="Calibri"/>
                <a:cs typeface="Calibri"/>
                <a:sym typeface="Calibri"/>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r>
              <a:rPr lang="en-US"/>
              <a:t>Click to edit Master title style</a:t>
            </a:r>
            <a:endParaRPr/>
          </a:p>
        </p:txBody>
      </p:sp>
      <p:sp>
        <p:nvSpPr>
          <p:cNvPr id="67" name="Shape 67"/>
          <p:cNvSpPr>
            <a:spLocks noGrp="1"/>
          </p:cNvSpPr>
          <p:nvPr>
            <p:ph type="pic" idx="2"/>
          </p:nvPr>
        </p:nvSpPr>
        <p:spPr>
          <a:xfrm>
            <a:off x="2389719" y="612775"/>
            <a:ext cx="7315199" cy="4114800"/>
          </a:xfrm>
          <a:prstGeom prst="rect">
            <a:avLst/>
          </a:prstGeom>
          <a:noFill/>
          <a:ln>
            <a:noFill/>
          </a:ln>
        </p:spPr>
        <p:txBody>
          <a:bodyPr wrap="square" lIns="91425" tIns="91425" rIns="91425" bIns="91425" anchor="t" anchorCtr="0"/>
          <a:lstStyle>
            <a:lvl1pPr marL="0" marR="0" lvl="0" indent="0" algn="l" rtl="0">
              <a:spcBef>
                <a:spcPts val="853"/>
              </a:spcBef>
              <a:buClr>
                <a:schemeClr val="dk1"/>
              </a:buClr>
              <a:buFont typeface="Arial"/>
              <a:buNone/>
              <a:defRPr sz="4267" b="0" i="0" u="none" strike="noStrike" cap="none">
                <a:solidFill>
                  <a:schemeClr val="dk1"/>
                </a:solidFill>
                <a:latin typeface="Calibri"/>
                <a:ea typeface="Calibri"/>
                <a:cs typeface="Calibri"/>
                <a:sym typeface="Calibri"/>
              </a:defRPr>
            </a:lvl1pPr>
            <a:lvl2pPr marL="609585" marR="0" lvl="1" indent="0" algn="l" rtl="0">
              <a:spcBef>
                <a:spcPts val="747"/>
              </a:spcBef>
              <a:buClr>
                <a:schemeClr val="dk1"/>
              </a:buClr>
              <a:buFont typeface="Arial"/>
              <a:buNone/>
              <a:defRPr sz="3733" b="0" i="0" u="none" strike="noStrike" cap="none">
                <a:solidFill>
                  <a:schemeClr val="dk1"/>
                </a:solidFill>
                <a:latin typeface="Calibri"/>
                <a:ea typeface="Calibri"/>
                <a:cs typeface="Calibri"/>
                <a:sym typeface="Calibri"/>
              </a:defRPr>
            </a:lvl2pPr>
            <a:lvl3pPr marL="1219170" marR="0" lvl="2"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3pPr>
            <a:lvl4pPr marL="1828754" marR="0" lvl="3"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4pPr>
            <a:lvl5pPr marL="2438339" marR="0" lvl="4"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5pPr>
            <a:lvl6pPr marL="3047924" marR="0" lvl="5"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6pPr>
            <a:lvl7pPr marL="3657509" marR="0" lvl="6"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7pPr>
            <a:lvl8pPr marL="4267093" marR="0" lvl="7"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8pPr>
            <a:lvl9pPr marL="4876678" marR="0" lvl="8" indent="0" algn="l" rtl="0">
              <a:spcBef>
                <a:spcPts val="533"/>
              </a:spcBef>
              <a:buClr>
                <a:schemeClr val="dk1"/>
              </a:buClr>
              <a:buFont typeface="Arial"/>
              <a:buNone/>
              <a:defRPr sz="2667"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68" name="Shape 68"/>
          <p:cNvSpPr txBox="1">
            <a:spLocks noGrp="1"/>
          </p:cNvSpPr>
          <p:nvPr>
            <p:ph type="body" idx="1"/>
          </p:nvPr>
        </p:nvSpPr>
        <p:spPr>
          <a:xfrm>
            <a:off x="2389719" y="5367338"/>
            <a:ext cx="7315199" cy="804861"/>
          </a:xfrm>
          <a:prstGeom prst="rect">
            <a:avLst/>
          </a:prstGeom>
          <a:noFill/>
          <a:ln>
            <a:noFill/>
          </a:ln>
        </p:spPr>
        <p:txBody>
          <a:bodyPr wrap="square"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Calibri"/>
                <a:ea typeface="Calibri"/>
                <a:cs typeface="Calibri"/>
                <a:sym typeface="Calibri"/>
              </a:defRPr>
            </a:lvl1pPr>
            <a:lvl2pPr marL="609585" marR="0" lvl="1" indent="0" algn="l" rtl="0">
              <a:spcBef>
                <a:spcPts val="320"/>
              </a:spcBef>
              <a:buClr>
                <a:schemeClr val="dk1"/>
              </a:buClr>
              <a:buFont typeface="Arial"/>
              <a:buNone/>
              <a:defRPr sz="1600" b="0" i="0" u="none" strike="noStrike" cap="none">
                <a:solidFill>
                  <a:schemeClr val="dk1"/>
                </a:solidFill>
                <a:latin typeface="Calibri"/>
                <a:ea typeface="Calibri"/>
                <a:cs typeface="Calibri"/>
                <a:sym typeface="Calibri"/>
              </a:defRPr>
            </a:lvl2pPr>
            <a:lvl3pPr marL="1219170" marR="0" lvl="2" indent="0" algn="l" rtl="0">
              <a:spcBef>
                <a:spcPts val="267"/>
              </a:spcBef>
              <a:buClr>
                <a:schemeClr val="dk1"/>
              </a:buClr>
              <a:buFont typeface="Arial"/>
              <a:buNone/>
              <a:defRPr sz="1333" b="0" i="0" u="none" strike="noStrike" cap="none">
                <a:solidFill>
                  <a:schemeClr val="dk1"/>
                </a:solidFill>
                <a:latin typeface="Calibri"/>
                <a:ea typeface="Calibri"/>
                <a:cs typeface="Calibri"/>
                <a:sym typeface="Calibri"/>
              </a:defRPr>
            </a:lvl3pPr>
            <a:lvl4pPr marL="1828754" marR="0" lvl="3"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4pPr>
            <a:lvl5pPr marL="2438339" marR="0" lvl="4"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5pPr>
            <a:lvl6pPr marL="3047924" marR="0" lvl="5"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6pPr>
            <a:lvl7pPr marL="3657509" marR="0" lvl="6"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7pPr>
            <a:lvl8pPr marL="4267093" marR="0" lvl="7"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8pPr>
            <a:lvl9pPr marL="4876678" marR="0" lvl="8"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70" name="Shape 70"/>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None/>
              <a:defRPr sz="1600">
                <a:solidFill>
                  <a:srgbClr val="888888"/>
                </a:solidFill>
                <a:latin typeface="Calibri"/>
                <a:ea typeface="Calibri"/>
                <a:cs typeface="Calibri"/>
                <a:sym typeface="Calibri"/>
              </a:defRPr>
            </a:lvl1pPr>
            <a:lvl2pPr marL="609585" marR="0" lvl="1" indent="0" algn="l" rtl="0">
              <a:spcBef>
                <a:spcPts val="0"/>
              </a:spcBef>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buNone/>
              <a:defRPr sz="2400" b="0" i="0" u="none" strike="noStrike" cap="none">
                <a:solidFill>
                  <a:schemeClr val="dk1"/>
                </a:solidFill>
                <a:latin typeface="Calibri"/>
                <a:ea typeface="Calibri"/>
                <a:cs typeface="Calibri"/>
                <a:sym typeface="Calibri"/>
              </a:defRPr>
            </a:lvl9pPr>
          </a:lstStyle>
          <a:p>
            <a:endParaRPr lang="en-US"/>
          </a:p>
        </p:txBody>
      </p:sp>
      <p:sp>
        <p:nvSpPr>
          <p:cNvPr id="71" name="Shape 71"/>
          <p:cNvSpPr txBox="1">
            <a:spLocks noGrp="1"/>
          </p:cNvSpPr>
          <p:nvPr>
            <p:ph type="sldNum" idx="12"/>
          </p:nvPr>
        </p:nvSpPr>
        <p:spPr>
          <a:xfrm>
            <a:off x="8737602" y="6356351"/>
            <a:ext cx="2844799" cy="365125"/>
          </a:xfrm>
          <a:prstGeom prst="rect">
            <a:avLst/>
          </a:prstGeom>
          <a:noFill/>
          <a:ln>
            <a:noFill/>
          </a:ln>
        </p:spPr>
        <p:txBody>
          <a:bodyPr wrap="square" lIns="91425" tIns="45700" rIns="91425" bIns="45700" anchor="ctr" anchorCtr="0">
            <a:noAutofit/>
          </a:bodyPr>
          <a:lstStyle/>
          <a:p>
            <a:fld id="{50994186-773E-4C13-9145-8D7B9BA10D3A}" type="slidenum">
              <a:rPr lang="en-US" smtClean="0"/>
              <a:t>‹#›</a:t>
            </a:fld>
            <a:endParaRPr lang="en-US"/>
          </a:p>
        </p:txBody>
      </p:sp>
      <p:sp>
        <p:nvSpPr>
          <p:cNvPr id="9" name="Shape 19"/>
          <p:cNvSpPr txBox="1">
            <a:spLocks/>
          </p:cNvSpPr>
          <p:nvPr/>
        </p:nvSpPr>
        <p:spPr>
          <a:xfrm>
            <a:off x="101600" y="6375400"/>
            <a:ext cx="3860800" cy="365125"/>
          </a:xfrm>
          <a:prstGeom prst="rect">
            <a:avLst/>
          </a:prstGeom>
          <a:noFill/>
          <a:ln>
            <a:noFill/>
          </a:ln>
        </p:spPr>
        <p:txBody>
          <a:bodyPr wrap="square" lIns="121900" tIns="121900" rIns="121900" bIns="121900" anchor="ctr" anchorCtr="0"/>
          <a:lstStyle>
            <a:defPPr>
              <a:defRPr lang="en-US"/>
            </a:defPPr>
            <a:lvl1pPr marL="0" marR="0" lvl="0" indent="0" algn="l" defTabSz="914400" rtl="0" eaLnBrk="1" latinLnBrk="0" hangingPunct="1">
              <a:spcBef>
                <a:spcPts val="0"/>
              </a:spcBef>
              <a:buNone/>
              <a:defRPr sz="1200" b="0" i="0" u="none" strike="noStrike" kern="1200" cap="none">
                <a:solidFill>
                  <a:schemeClr val="accent3">
                    <a:lumMod val="50000"/>
                  </a:schemeClr>
                </a:solidFill>
                <a:latin typeface="Candara" panose="020E0502030303020204" pitchFamily="34" charset="0"/>
                <a:ea typeface="Candara" panose="020E0502030303020204" pitchFamily="34" charset="0"/>
                <a:cs typeface="Candara" panose="020E0502030303020204" pitchFamily="34" charset="0"/>
                <a:sym typeface="Calibri"/>
              </a:defRPr>
            </a:lvl1pPr>
            <a:lvl2pPr marL="457200" marR="0" lvl="1"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2pPr>
            <a:lvl3pPr marL="914400" marR="0" lvl="2"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3pPr>
            <a:lvl4pPr marL="1371600" marR="0" lvl="3"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4pPr>
            <a:lvl5pPr marL="1828800" marR="0" lvl="4"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5pPr>
            <a:lvl6pPr marL="2286000" marR="0" lvl="5"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6pPr>
            <a:lvl7pPr marL="2743200" marR="0" lvl="6"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7pPr>
            <a:lvl8pPr marL="3200400" marR="0" lvl="7"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8pPr>
            <a:lvl9pPr marL="3657600" marR="0" lvl="8" indent="0" algn="l" defTabSz="914400" rtl="0" eaLnBrk="1" latinLnBrk="0" hangingPunct="1">
              <a:spcBef>
                <a:spcPts val="0"/>
              </a:spcBef>
              <a:buNone/>
              <a:defRPr sz="1800" b="0" i="0" u="none" strike="noStrike" kern="1200" cap="none">
                <a:solidFill>
                  <a:schemeClr val="dk1"/>
                </a:solidFill>
                <a:latin typeface="Calibri"/>
                <a:ea typeface="Calibri"/>
                <a:cs typeface="Calibri"/>
                <a:sym typeface="Calibri"/>
              </a:defRPr>
            </a:lvl9pPr>
          </a:lstStyle>
          <a:p>
            <a:r>
              <a:rPr lang="en-US" sz="1600" b="1" dirty="0"/>
              <a:t>SSA 200: Strategic Use of Data</a:t>
            </a:r>
          </a:p>
        </p:txBody>
      </p:sp>
    </p:spTree>
    <p:extLst>
      <p:ext uri="{BB962C8B-B14F-4D97-AF65-F5344CB8AC3E}">
        <p14:creationId xmlns:p14="http://schemas.microsoft.com/office/powerpoint/2010/main" val="10721010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7"/>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60001" y="6035769"/>
            <a:ext cx="1320799" cy="726240"/>
          </a:xfrm>
          <a:prstGeom prst="rect">
            <a:avLst/>
          </a:prstGeom>
        </p:spPr>
      </p:pic>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480800" y="6015981"/>
            <a:ext cx="643289" cy="765820"/>
          </a:xfrm>
          <a:prstGeom prst="rect">
            <a:avLst/>
          </a:prstGeom>
        </p:spPr>
      </p:pic>
    </p:spTree>
    <p:extLst>
      <p:ext uri="{BB962C8B-B14F-4D97-AF65-F5344CB8AC3E}">
        <p14:creationId xmlns:p14="http://schemas.microsoft.com/office/powerpoint/2010/main" val="3885163739"/>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Font typeface="Calibri"/>
              <a:buNone/>
            </a:pPr>
            <a:r>
              <a:rPr lang="en-US" sz="6000" b="0" i="0" u="none" strike="noStrike" cap="none" dirty="0">
                <a:solidFill>
                  <a:schemeClr val="dk1"/>
                </a:solidFill>
                <a:latin typeface="Calibri"/>
                <a:ea typeface="Calibri"/>
                <a:cs typeface="Calibri"/>
                <a:sym typeface="Calibri"/>
              </a:rPr>
              <a:t>Count data</a:t>
            </a:r>
            <a:endParaRPr sz="6000" b="0" i="0" u="none" strike="noStrike" cap="none" dirty="0">
              <a:solidFill>
                <a:schemeClr val="dk1"/>
              </a:solidFill>
              <a:latin typeface="Calibri"/>
              <a:ea typeface="Calibri"/>
              <a:cs typeface="Calibri"/>
              <a:sym typeface="Calibri"/>
            </a:endParaRPr>
          </a:p>
        </p:txBody>
      </p:sp>
      <p:sp>
        <p:nvSpPr>
          <p:cNvPr id="3" name="Subtitle 2">
            <a:extLst>
              <a:ext uri="{FF2B5EF4-FFF2-40B4-BE49-F238E27FC236}">
                <a16:creationId xmlns:a16="http://schemas.microsoft.com/office/drawing/2014/main" id="{6C3DEE73-8CE6-4C4C-80E5-004D003124D0}"/>
              </a:ext>
            </a:extLst>
          </p:cNvPr>
          <p:cNvSpPr>
            <a:spLocks noGrp="1"/>
          </p:cNvSpPr>
          <p:nvPr>
            <p:ph type="subTitle" idx="1"/>
          </p:nvPr>
        </p:nvSpPr>
        <p:spPr/>
        <p:txBody>
          <a:bodyPr/>
          <a:lstStyle/>
          <a:p>
            <a:r>
              <a:rPr lang="en-US" dirty="0"/>
              <a:t>SSA 200 – Day 1 – Lecture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1011259" y="979302"/>
            <a:ext cx="10169481"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Two issues with abundance estimates:</a:t>
            </a:r>
          </a:p>
          <a:p>
            <a:pPr marL="0" marR="0" lvl="0" indent="0" rtl="0">
              <a:spcBef>
                <a:spcPts val="0"/>
              </a:spcBef>
              <a:spcAft>
                <a:spcPts val="0"/>
              </a:spcAft>
              <a:buClr>
                <a:schemeClr val="dk1"/>
              </a:buClr>
              <a:buFont typeface="Calibri"/>
              <a:buNone/>
            </a:pPr>
            <a:endParaRPr lang="en-US" sz="3600" dirty="0">
              <a:solidFill>
                <a:schemeClr val="dk1"/>
              </a:solidFill>
              <a:latin typeface="Calibri"/>
              <a:ea typeface="Calibri"/>
              <a:cs typeface="Calibri"/>
              <a:sym typeface="Calibri"/>
            </a:endParaRPr>
          </a:p>
          <a:p>
            <a:pPr marL="742950" marR="0" lvl="0" indent="-742950" rtl="0">
              <a:spcBef>
                <a:spcPts val="0"/>
              </a:spcBef>
              <a:spcAft>
                <a:spcPts val="0"/>
              </a:spcAft>
              <a:buClr>
                <a:schemeClr val="dk1"/>
              </a:buClr>
              <a:buFont typeface="Calibri"/>
              <a:buAutoNum type="arabicPeriod"/>
            </a:pPr>
            <a:r>
              <a:rPr lang="en-US" sz="3600" dirty="0">
                <a:solidFill>
                  <a:schemeClr val="dk1"/>
                </a:solidFill>
                <a:latin typeface="Calibri"/>
                <a:ea typeface="Calibri"/>
                <a:cs typeface="Calibri"/>
                <a:sym typeface="Calibri"/>
              </a:rPr>
              <a:t>Detectability</a:t>
            </a:r>
          </a:p>
        </p:txBody>
      </p:sp>
      <p:pic>
        <p:nvPicPr>
          <p:cNvPr id="3" name="Google Shape;137;p19">
            <a:extLst>
              <a:ext uri="{FF2B5EF4-FFF2-40B4-BE49-F238E27FC236}">
                <a16:creationId xmlns:a16="http://schemas.microsoft.com/office/drawing/2014/main" id="{A340704E-D064-40A8-A9EE-AFBAD143A1D0}"/>
              </a:ext>
            </a:extLst>
          </p:cNvPr>
          <p:cNvPicPr preferRelativeResize="0"/>
          <p:nvPr/>
        </p:nvPicPr>
        <p:blipFill>
          <a:blip r:embed="rId3">
            <a:alphaModFix/>
          </a:blip>
          <a:stretch>
            <a:fillRect/>
          </a:stretch>
        </p:blipFill>
        <p:spPr>
          <a:xfrm>
            <a:off x="6288289" y="2043954"/>
            <a:ext cx="3318289" cy="4390726"/>
          </a:xfrm>
          <a:prstGeom prst="rect">
            <a:avLst/>
          </a:prstGeom>
          <a:noFill/>
          <a:ln>
            <a:noFill/>
          </a:ln>
        </p:spPr>
      </p:pic>
    </p:spTree>
    <p:extLst>
      <p:ext uri="{BB962C8B-B14F-4D97-AF65-F5344CB8AC3E}">
        <p14:creationId xmlns:p14="http://schemas.microsoft.com/office/powerpoint/2010/main" val="139865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1011259" y="979302"/>
            <a:ext cx="10169481"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Two issues with abundance estimates:</a:t>
            </a:r>
          </a:p>
          <a:p>
            <a:pPr marL="0" marR="0" lvl="0" indent="0" rtl="0">
              <a:spcBef>
                <a:spcPts val="0"/>
              </a:spcBef>
              <a:spcAft>
                <a:spcPts val="0"/>
              </a:spcAft>
              <a:buClr>
                <a:schemeClr val="dk1"/>
              </a:buClr>
              <a:buFont typeface="Calibri"/>
              <a:buNone/>
            </a:pPr>
            <a:endParaRPr lang="en-US" sz="3600" dirty="0">
              <a:solidFill>
                <a:schemeClr val="dk1"/>
              </a:solidFill>
              <a:latin typeface="Calibri"/>
              <a:ea typeface="Calibri"/>
              <a:cs typeface="Calibri"/>
              <a:sym typeface="Calibri"/>
            </a:endParaRPr>
          </a:p>
          <a:p>
            <a:pPr marL="742950" marR="0" lvl="0" indent="-742950" rtl="0">
              <a:spcBef>
                <a:spcPts val="0"/>
              </a:spcBef>
              <a:spcAft>
                <a:spcPts val="0"/>
              </a:spcAft>
              <a:buClr>
                <a:schemeClr val="dk1"/>
              </a:buClr>
              <a:buFont typeface="Calibri"/>
              <a:buAutoNum type="arabicPeriod"/>
            </a:pPr>
            <a:r>
              <a:rPr lang="en-US" sz="3600" dirty="0">
                <a:solidFill>
                  <a:schemeClr val="dk1"/>
                </a:solidFill>
                <a:latin typeface="Calibri"/>
                <a:ea typeface="Calibri"/>
                <a:cs typeface="Calibri"/>
                <a:sym typeface="Calibri"/>
              </a:rPr>
              <a:t>Detectability</a:t>
            </a:r>
          </a:p>
        </p:txBody>
      </p:sp>
      <p:pic>
        <p:nvPicPr>
          <p:cNvPr id="4" name="Google Shape;144;p20">
            <a:extLst>
              <a:ext uri="{FF2B5EF4-FFF2-40B4-BE49-F238E27FC236}">
                <a16:creationId xmlns:a16="http://schemas.microsoft.com/office/drawing/2014/main" id="{EE51F432-0D10-46B6-8625-41459E076ECD}"/>
              </a:ext>
            </a:extLst>
          </p:cNvPr>
          <p:cNvPicPr preferRelativeResize="0"/>
          <p:nvPr/>
        </p:nvPicPr>
        <p:blipFill>
          <a:blip r:embed="rId3">
            <a:alphaModFix/>
          </a:blip>
          <a:stretch>
            <a:fillRect/>
          </a:stretch>
        </p:blipFill>
        <p:spPr>
          <a:xfrm>
            <a:off x="5374532" y="1703279"/>
            <a:ext cx="4641225" cy="4781624"/>
          </a:xfrm>
          <a:prstGeom prst="rect">
            <a:avLst/>
          </a:prstGeom>
          <a:noFill/>
          <a:ln>
            <a:noFill/>
          </a:ln>
        </p:spPr>
      </p:pic>
      <p:sp>
        <p:nvSpPr>
          <p:cNvPr id="5" name="Google Shape;145;p20">
            <a:extLst>
              <a:ext uri="{FF2B5EF4-FFF2-40B4-BE49-F238E27FC236}">
                <a16:creationId xmlns:a16="http://schemas.microsoft.com/office/drawing/2014/main" id="{CE547220-1F17-423B-B4B7-5674AB3866BD}"/>
              </a:ext>
            </a:extLst>
          </p:cNvPr>
          <p:cNvSpPr txBox="1"/>
          <p:nvPr/>
        </p:nvSpPr>
        <p:spPr>
          <a:xfrm>
            <a:off x="1692896" y="5167356"/>
            <a:ext cx="3000000" cy="1143001"/>
          </a:xfrm>
          <a:prstGeom prst="rect">
            <a:avLst/>
          </a:prstGeom>
          <a:noFill/>
          <a:ln>
            <a:noFill/>
          </a:ln>
        </p:spPr>
        <p:txBody>
          <a:bodyPr spcFirstLastPara="1" wrap="square" lIns="91425" tIns="91425" rIns="91425" bIns="91425" anchor="ctr" anchorCtr="0">
            <a:noAutofit/>
          </a:bodyPr>
          <a:lstStyle/>
          <a:p>
            <a:pPr marL="161925" marR="101600" lvl="0" rtl="0">
              <a:lnSpc>
                <a:spcPct val="114285"/>
              </a:lnSpc>
              <a:spcBef>
                <a:spcPts val="800"/>
              </a:spcBef>
              <a:spcAft>
                <a:spcPts val="0"/>
              </a:spcAft>
              <a:buClr>
                <a:srgbClr val="14171A"/>
              </a:buClr>
              <a:buSzPts val="1050"/>
            </a:pPr>
            <a:r>
              <a:rPr lang="en-US" sz="2000" b="1" dirty="0">
                <a:solidFill>
                  <a:srgbClr val="14171A"/>
                </a:solidFill>
                <a:highlight>
                  <a:srgbClr val="FFFFFF"/>
                </a:highlight>
              </a:rPr>
              <a:t>6,925</a:t>
            </a:r>
            <a:r>
              <a:rPr lang="en-US" sz="2000" dirty="0">
                <a:solidFill>
                  <a:srgbClr val="657786"/>
                </a:solidFill>
                <a:highlight>
                  <a:srgbClr val="FFFFFF"/>
                </a:highlight>
              </a:rPr>
              <a:t> Retweets</a:t>
            </a:r>
            <a:endParaRPr sz="2000" dirty="0">
              <a:solidFill>
                <a:srgbClr val="657786"/>
              </a:solidFill>
              <a:highlight>
                <a:srgbClr val="FFFFFF"/>
              </a:highlight>
            </a:endParaRPr>
          </a:p>
          <a:p>
            <a:pPr marL="161925" marR="101600" lvl="0" rtl="0">
              <a:lnSpc>
                <a:spcPct val="114285"/>
              </a:lnSpc>
              <a:spcBef>
                <a:spcPts val="0"/>
              </a:spcBef>
              <a:spcAft>
                <a:spcPts val="0"/>
              </a:spcAft>
              <a:buClr>
                <a:srgbClr val="14171A"/>
              </a:buClr>
              <a:buSzPts val="1050"/>
            </a:pPr>
            <a:r>
              <a:rPr lang="en-US" sz="2000" b="1" dirty="0">
                <a:solidFill>
                  <a:srgbClr val="FF691F"/>
                </a:solidFill>
                <a:highlight>
                  <a:srgbClr val="FFFFFF"/>
                </a:highlight>
              </a:rPr>
              <a:t>23,876</a:t>
            </a:r>
            <a:r>
              <a:rPr lang="en-US" sz="2000" dirty="0">
                <a:solidFill>
                  <a:srgbClr val="FF691F"/>
                </a:solidFill>
                <a:highlight>
                  <a:srgbClr val="FFFFFF"/>
                </a:highlight>
              </a:rPr>
              <a:t> Likes</a:t>
            </a:r>
            <a:endParaRPr sz="2000" dirty="0">
              <a:solidFill>
                <a:srgbClr val="FF691F"/>
              </a:solidFill>
              <a:highlight>
                <a:srgbClr val="FFFFFF"/>
              </a:highlight>
            </a:endParaRPr>
          </a:p>
        </p:txBody>
      </p:sp>
    </p:spTree>
    <p:extLst>
      <p:ext uri="{BB962C8B-B14F-4D97-AF65-F5344CB8AC3E}">
        <p14:creationId xmlns:p14="http://schemas.microsoft.com/office/powerpoint/2010/main" val="2825403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p:nvPr/>
        </p:nvSpPr>
        <p:spPr>
          <a:xfrm>
            <a:off x="493806" y="1708522"/>
            <a:ext cx="4186894" cy="3908100"/>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cs typeface="Calibri"/>
                <a:sym typeface="Calibri"/>
              </a:rPr>
              <a:t>Availability</a:t>
            </a:r>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cs typeface="Calibri"/>
                <a:sym typeface="Calibri"/>
              </a:rPr>
              <a:t>Detection</a:t>
            </a:r>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cs typeface="Calibri"/>
                <a:sym typeface="Calibri"/>
              </a:rPr>
              <a:t>Intra-specific variation</a:t>
            </a:r>
            <a:endParaRPr sz="2800" dirty="0"/>
          </a:p>
        </p:txBody>
      </p:sp>
      <p:pic>
        <p:nvPicPr>
          <p:cNvPr id="153" name="Google Shape;153;p21"/>
          <p:cNvPicPr preferRelativeResize="0"/>
          <p:nvPr/>
        </p:nvPicPr>
        <p:blipFill rotWithShape="1">
          <a:blip r:embed="rId3">
            <a:alphaModFix/>
          </a:blip>
          <a:srcRect/>
          <a:stretch/>
        </p:blipFill>
        <p:spPr>
          <a:xfrm>
            <a:off x="4680700" y="1708522"/>
            <a:ext cx="6952500" cy="3908100"/>
          </a:xfrm>
          <a:prstGeom prst="rect">
            <a:avLst/>
          </a:prstGeom>
          <a:noFill/>
          <a:ln w="12700" cap="flat" cmpd="sng">
            <a:solidFill>
              <a:schemeClr val="dk1"/>
            </a:solidFill>
            <a:prstDash val="solid"/>
            <a:round/>
            <a:headEnd type="none" w="sm" len="sm"/>
            <a:tailEnd type="none" w="sm" len="sm"/>
          </a:ln>
        </p:spPr>
      </p:pic>
      <p:sp>
        <p:nvSpPr>
          <p:cNvPr id="154" name="Google Shape;154;p21"/>
          <p:cNvSpPr txBox="1"/>
          <p:nvPr/>
        </p:nvSpPr>
        <p:spPr>
          <a:xfrm>
            <a:off x="1089821" y="5447671"/>
            <a:ext cx="10291800" cy="67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pic>
        <p:nvPicPr>
          <p:cNvPr id="155" name="Google Shape;155;p21"/>
          <p:cNvPicPr preferRelativeResize="0"/>
          <p:nvPr/>
        </p:nvPicPr>
        <p:blipFill rotWithShape="1">
          <a:blip r:embed="rId4">
            <a:alphaModFix/>
          </a:blip>
          <a:srcRect/>
          <a:stretch/>
        </p:blipFill>
        <p:spPr>
          <a:xfrm>
            <a:off x="11226800" y="5892800"/>
            <a:ext cx="812800" cy="812800"/>
          </a:xfrm>
          <a:prstGeom prst="rect">
            <a:avLst/>
          </a:prstGeom>
          <a:noFill/>
          <a:ln>
            <a:noFill/>
          </a:ln>
        </p:spPr>
      </p:pic>
      <p:sp>
        <p:nvSpPr>
          <p:cNvPr id="156" name="Google Shape;156;p21"/>
          <p:cNvSpPr txBox="1"/>
          <p:nvPr/>
        </p:nvSpPr>
        <p:spPr>
          <a:xfrm>
            <a:off x="493806" y="396660"/>
            <a:ext cx="8229600"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Issue 1: Detectability</a:t>
            </a:r>
            <a:endParaRPr sz="40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EF115FD0-3851-4B30-90B3-6EC71583CC9D}"/>
              </a:ext>
            </a:extLst>
          </p:cNvPr>
          <p:cNvSpPr txBox="1"/>
          <p:nvPr/>
        </p:nvSpPr>
        <p:spPr>
          <a:xfrm>
            <a:off x="431842" y="4323960"/>
            <a:ext cx="4248858" cy="1292662"/>
          </a:xfrm>
          <a:prstGeom prst="rect">
            <a:avLst/>
          </a:prstGeom>
          <a:noFill/>
        </p:spPr>
        <p:txBody>
          <a:bodyPr wrap="square" rtlCol="0">
            <a:spAutoFit/>
          </a:bodyPr>
          <a:lstStyle/>
          <a:p>
            <a:r>
              <a:rPr lang="en-US" sz="2000" b="1" dirty="0">
                <a:solidFill>
                  <a:schemeClr val="dk1"/>
                </a:solidFill>
                <a:latin typeface="Calibri"/>
                <a:ea typeface="Calibri"/>
                <a:cs typeface="Calibri"/>
                <a:sym typeface="Calibri"/>
              </a:rPr>
              <a:t>Mackenzie et al 2002. </a:t>
            </a:r>
            <a:r>
              <a:rPr lang="en-US" sz="2000" dirty="0">
                <a:solidFill>
                  <a:schemeClr val="dk1"/>
                </a:solidFill>
                <a:latin typeface="Calibri"/>
                <a:ea typeface="Calibri"/>
                <a:cs typeface="Calibri"/>
                <a:sym typeface="Calibri"/>
              </a:rPr>
              <a:t>Estimating site occupancy rates when detection probabilities are less than one. </a:t>
            </a:r>
            <a:r>
              <a:rPr lang="en-US" sz="2000" i="1" dirty="0">
                <a:solidFill>
                  <a:schemeClr val="dk1"/>
                </a:solidFill>
                <a:latin typeface="Calibri"/>
                <a:ea typeface="Calibri"/>
                <a:cs typeface="Calibri"/>
                <a:sym typeface="Calibri"/>
              </a:rPr>
              <a:t>Ecology</a:t>
            </a:r>
          </a:p>
          <a:p>
            <a:endParaRPr lang="en-US" dirty="0"/>
          </a:p>
        </p:txBody>
      </p:sp>
      <p:sp>
        <p:nvSpPr>
          <p:cNvPr id="3" name="Oval 2">
            <a:extLst>
              <a:ext uri="{FF2B5EF4-FFF2-40B4-BE49-F238E27FC236}">
                <a16:creationId xmlns:a16="http://schemas.microsoft.com/office/drawing/2014/main" id="{F53C6842-5480-4DE9-B78C-9EF6A9CB1468}"/>
              </a:ext>
            </a:extLst>
          </p:cNvPr>
          <p:cNvSpPr/>
          <p:nvPr/>
        </p:nvSpPr>
        <p:spPr>
          <a:xfrm>
            <a:off x="7282927" y="3216536"/>
            <a:ext cx="1194099" cy="96818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92" name="Google Shape;192;p23"/>
          <p:cNvPicPr preferRelativeResize="0"/>
          <p:nvPr/>
        </p:nvPicPr>
        <p:blipFill rotWithShape="1">
          <a:blip r:embed="rId3">
            <a:alphaModFix/>
          </a:blip>
          <a:srcRect/>
          <a:stretch/>
        </p:blipFill>
        <p:spPr>
          <a:xfrm>
            <a:off x="6130224" y="2986094"/>
            <a:ext cx="643593" cy="552780"/>
          </a:xfrm>
          <a:prstGeom prst="rect">
            <a:avLst/>
          </a:prstGeom>
          <a:noFill/>
          <a:ln>
            <a:noFill/>
          </a:ln>
        </p:spPr>
      </p:pic>
      <p:pic>
        <p:nvPicPr>
          <p:cNvPr id="174" name="Google Shape;174;p23"/>
          <p:cNvPicPr preferRelativeResize="0"/>
          <p:nvPr/>
        </p:nvPicPr>
        <p:blipFill rotWithShape="1">
          <a:blip r:embed="rId3">
            <a:alphaModFix/>
          </a:blip>
          <a:srcRect/>
          <a:stretch/>
        </p:blipFill>
        <p:spPr>
          <a:xfrm>
            <a:off x="2808499" y="2317121"/>
            <a:ext cx="643593" cy="552780"/>
          </a:xfrm>
          <a:prstGeom prst="rect">
            <a:avLst/>
          </a:prstGeom>
          <a:noFill/>
          <a:ln>
            <a:noFill/>
          </a:ln>
        </p:spPr>
      </p:pic>
      <p:pic>
        <p:nvPicPr>
          <p:cNvPr id="175" name="Google Shape;175;p23"/>
          <p:cNvPicPr preferRelativeResize="0"/>
          <p:nvPr/>
        </p:nvPicPr>
        <p:blipFill rotWithShape="1">
          <a:blip r:embed="rId3">
            <a:alphaModFix/>
          </a:blip>
          <a:srcRect/>
          <a:stretch/>
        </p:blipFill>
        <p:spPr>
          <a:xfrm>
            <a:off x="2089329" y="3304149"/>
            <a:ext cx="643593" cy="552780"/>
          </a:xfrm>
          <a:prstGeom prst="rect">
            <a:avLst/>
          </a:prstGeom>
          <a:noFill/>
          <a:ln>
            <a:noFill/>
          </a:ln>
        </p:spPr>
      </p:pic>
      <p:pic>
        <p:nvPicPr>
          <p:cNvPr id="176" name="Google Shape;176;p23"/>
          <p:cNvPicPr preferRelativeResize="0"/>
          <p:nvPr/>
        </p:nvPicPr>
        <p:blipFill rotWithShape="1">
          <a:blip r:embed="rId3">
            <a:alphaModFix/>
          </a:blip>
          <a:srcRect/>
          <a:stretch/>
        </p:blipFill>
        <p:spPr>
          <a:xfrm>
            <a:off x="7816547" y="2198656"/>
            <a:ext cx="643593" cy="552780"/>
          </a:xfrm>
          <a:prstGeom prst="rect">
            <a:avLst/>
          </a:prstGeom>
          <a:noFill/>
          <a:ln>
            <a:noFill/>
          </a:ln>
        </p:spPr>
      </p:pic>
      <p:pic>
        <p:nvPicPr>
          <p:cNvPr id="177" name="Google Shape;177;p23"/>
          <p:cNvPicPr preferRelativeResize="0"/>
          <p:nvPr/>
        </p:nvPicPr>
        <p:blipFill rotWithShape="1">
          <a:blip r:embed="rId3">
            <a:alphaModFix/>
          </a:blip>
          <a:srcRect/>
          <a:stretch/>
        </p:blipFill>
        <p:spPr>
          <a:xfrm>
            <a:off x="7768257" y="2569718"/>
            <a:ext cx="643593" cy="552780"/>
          </a:xfrm>
          <a:prstGeom prst="rect">
            <a:avLst/>
          </a:prstGeom>
          <a:noFill/>
          <a:ln>
            <a:noFill/>
          </a:ln>
        </p:spPr>
      </p:pic>
      <p:pic>
        <p:nvPicPr>
          <p:cNvPr id="178" name="Google Shape;178;p23"/>
          <p:cNvPicPr preferRelativeResize="0"/>
          <p:nvPr/>
        </p:nvPicPr>
        <p:blipFill rotWithShape="1">
          <a:blip r:embed="rId3">
            <a:alphaModFix/>
          </a:blip>
          <a:srcRect/>
          <a:stretch/>
        </p:blipFill>
        <p:spPr>
          <a:xfrm>
            <a:off x="8256381" y="1721529"/>
            <a:ext cx="643593" cy="552780"/>
          </a:xfrm>
          <a:prstGeom prst="rect">
            <a:avLst/>
          </a:prstGeom>
          <a:noFill/>
          <a:ln>
            <a:noFill/>
          </a:ln>
        </p:spPr>
      </p:pic>
      <p:pic>
        <p:nvPicPr>
          <p:cNvPr id="179" name="Google Shape;179;p23"/>
          <p:cNvPicPr preferRelativeResize="0"/>
          <p:nvPr/>
        </p:nvPicPr>
        <p:blipFill rotWithShape="1">
          <a:blip r:embed="rId3">
            <a:alphaModFix/>
          </a:blip>
          <a:srcRect l="16128" r="14726" b="23944"/>
          <a:stretch/>
        </p:blipFill>
        <p:spPr>
          <a:xfrm>
            <a:off x="8806854" y="1787707"/>
            <a:ext cx="445009" cy="420425"/>
          </a:xfrm>
          <a:prstGeom prst="rect">
            <a:avLst/>
          </a:prstGeom>
          <a:noFill/>
          <a:ln>
            <a:noFill/>
          </a:ln>
        </p:spPr>
      </p:pic>
      <p:pic>
        <p:nvPicPr>
          <p:cNvPr id="180" name="Google Shape;180;p23"/>
          <p:cNvPicPr preferRelativeResize="0"/>
          <p:nvPr/>
        </p:nvPicPr>
        <p:blipFill rotWithShape="1">
          <a:blip r:embed="rId4">
            <a:alphaModFix/>
          </a:blip>
          <a:srcRect l="16128" r="14726" b="23944"/>
          <a:stretch/>
        </p:blipFill>
        <p:spPr>
          <a:xfrm>
            <a:off x="9377234" y="1976538"/>
            <a:ext cx="445009" cy="420425"/>
          </a:xfrm>
          <a:prstGeom prst="rect">
            <a:avLst/>
          </a:prstGeom>
          <a:noFill/>
          <a:ln>
            <a:noFill/>
          </a:ln>
        </p:spPr>
      </p:pic>
      <p:pic>
        <p:nvPicPr>
          <p:cNvPr id="181" name="Google Shape;181;p23"/>
          <p:cNvPicPr preferRelativeResize="0"/>
          <p:nvPr/>
        </p:nvPicPr>
        <p:blipFill rotWithShape="1">
          <a:blip r:embed="rId3">
            <a:alphaModFix/>
          </a:blip>
          <a:srcRect/>
          <a:stretch/>
        </p:blipFill>
        <p:spPr>
          <a:xfrm>
            <a:off x="9589662" y="2340086"/>
            <a:ext cx="643593" cy="552780"/>
          </a:xfrm>
          <a:prstGeom prst="rect">
            <a:avLst/>
          </a:prstGeom>
          <a:noFill/>
          <a:ln>
            <a:noFill/>
          </a:ln>
        </p:spPr>
      </p:pic>
      <p:pic>
        <p:nvPicPr>
          <p:cNvPr id="183" name="Google Shape;183;p23"/>
          <p:cNvPicPr preferRelativeResize="0"/>
          <p:nvPr/>
        </p:nvPicPr>
        <p:blipFill rotWithShape="1">
          <a:blip r:embed="rId3">
            <a:alphaModFix/>
          </a:blip>
          <a:srcRect/>
          <a:stretch/>
        </p:blipFill>
        <p:spPr>
          <a:xfrm>
            <a:off x="8337059" y="2148184"/>
            <a:ext cx="643593" cy="552780"/>
          </a:xfrm>
          <a:prstGeom prst="rect">
            <a:avLst/>
          </a:prstGeom>
          <a:noFill/>
          <a:ln>
            <a:noFill/>
          </a:ln>
        </p:spPr>
      </p:pic>
      <p:pic>
        <p:nvPicPr>
          <p:cNvPr id="184" name="Google Shape;184;p23"/>
          <p:cNvPicPr preferRelativeResize="0"/>
          <p:nvPr/>
        </p:nvPicPr>
        <p:blipFill rotWithShape="1">
          <a:blip r:embed="rId3">
            <a:alphaModFix/>
          </a:blip>
          <a:srcRect/>
          <a:stretch/>
        </p:blipFill>
        <p:spPr>
          <a:xfrm>
            <a:off x="9251863" y="2698556"/>
            <a:ext cx="643593" cy="552780"/>
          </a:xfrm>
          <a:prstGeom prst="rect">
            <a:avLst/>
          </a:prstGeom>
          <a:noFill/>
          <a:ln>
            <a:noFill/>
          </a:ln>
        </p:spPr>
      </p:pic>
      <p:pic>
        <p:nvPicPr>
          <p:cNvPr id="185" name="Google Shape;185;p23"/>
          <p:cNvPicPr preferRelativeResize="0"/>
          <p:nvPr/>
        </p:nvPicPr>
        <p:blipFill rotWithShape="1">
          <a:blip r:embed="rId3">
            <a:alphaModFix/>
          </a:blip>
          <a:srcRect/>
          <a:stretch/>
        </p:blipFill>
        <p:spPr>
          <a:xfrm>
            <a:off x="8849771" y="2282674"/>
            <a:ext cx="643593" cy="552780"/>
          </a:xfrm>
          <a:prstGeom prst="rect">
            <a:avLst/>
          </a:prstGeom>
          <a:noFill/>
          <a:ln>
            <a:noFill/>
          </a:ln>
        </p:spPr>
      </p:pic>
      <p:pic>
        <p:nvPicPr>
          <p:cNvPr id="186" name="Google Shape;186;p23"/>
          <p:cNvPicPr preferRelativeResize="0"/>
          <p:nvPr/>
        </p:nvPicPr>
        <p:blipFill rotWithShape="1">
          <a:blip r:embed="rId3">
            <a:alphaModFix/>
          </a:blip>
          <a:srcRect/>
          <a:stretch/>
        </p:blipFill>
        <p:spPr>
          <a:xfrm>
            <a:off x="8697777" y="2719938"/>
            <a:ext cx="643593" cy="552780"/>
          </a:xfrm>
          <a:prstGeom prst="rect">
            <a:avLst/>
          </a:prstGeom>
          <a:noFill/>
          <a:ln>
            <a:noFill/>
          </a:ln>
        </p:spPr>
      </p:pic>
      <p:pic>
        <p:nvPicPr>
          <p:cNvPr id="187" name="Google Shape;187;p23"/>
          <p:cNvPicPr preferRelativeResize="0"/>
          <p:nvPr/>
        </p:nvPicPr>
        <p:blipFill rotWithShape="1">
          <a:blip r:embed="rId3">
            <a:alphaModFix/>
          </a:blip>
          <a:srcRect/>
          <a:stretch/>
        </p:blipFill>
        <p:spPr>
          <a:xfrm>
            <a:off x="5378535" y="1883776"/>
            <a:ext cx="643593" cy="552780"/>
          </a:xfrm>
          <a:prstGeom prst="rect">
            <a:avLst/>
          </a:prstGeom>
          <a:noFill/>
          <a:ln>
            <a:noFill/>
          </a:ln>
        </p:spPr>
      </p:pic>
      <p:pic>
        <p:nvPicPr>
          <p:cNvPr id="188" name="Google Shape;188;p23"/>
          <p:cNvPicPr preferRelativeResize="0"/>
          <p:nvPr/>
        </p:nvPicPr>
        <p:blipFill rotWithShape="1">
          <a:blip r:embed="rId3">
            <a:alphaModFix/>
          </a:blip>
          <a:srcRect/>
          <a:stretch/>
        </p:blipFill>
        <p:spPr>
          <a:xfrm>
            <a:off x="5919722" y="1874240"/>
            <a:ext cx="643593" cy="552780"/>
          </a:xfrm>
          <a:prstGeom prst="rect">
            <a:avLst/>
          </a:prstGeom>
          <a:noFill/>
          <a:ln>
            <a:noFill/>
          </a:ln>
        </p:spPr>
      </p:pic>
      <p:pic>
        <p:nvPicPr>
          <p:cNvPr id="189" name="Google Shape;189;p23"/>
          <p:cNvPicPr preferRelativeResize="0"/>
          <p:nvPr/>
        </p:nvPicPr>
        <p:blipFill rotWithShape="1">
          <a:blip r:embed="rId3">
            <a:alphaModFix/>
          </a:blip>
          <a:srcRect/>
          <a:stretch/>
        </p:blipFill>
        <p:spPr>
          <a:xfrm>
            <a:off x="6381376" y="1911124"/>
            <a:ext cx="643593" cy="552780"/>
          </a:xfrm>
          <a:prstGeom prst="rect">
            <a:avLst/>
          </a:prstGeom>
          <a:noFill/>
          <a:ln>
            <a:noFill/>
          </a:ln>
        </p:spPr>
      </p:pic>
      <p:pic>
        <p:nvPicPr>
          <p:cNvPr id="190" name="Google Shape;190;p23"/>
          <p:cNvPicPr preferRelativeResize="0"/>
          <p:nvPr/>
        </p:nvPicPr>
        <p:blipFill rotWithShape="1">
          <a:blip r:embed="rId3">
            <a:alphaModFix/>
          </a:blip>
          <a:srcRect/>
          <a:stretch/>
        </p:blipFill>
        <p:spPr>
          <a:xfrm>
            <a:off x="5055080" y="2444930"/>
            <a:ext cx="643593" cy="552780"/>
          </a:xfrm>
          <a:prstGeom prst="rect">
            <a:avLst/>
          </a:prstGeom>
          <a:noFill/>
          <a:ln>
            <a:noFill/>
          </a:ln>
        </p:spPr>
      </p:pic>
      <p:pic>
        <p:nvPicPr>
          <p:cNvPr id="193" name="Google Shape;193;p23"/>
          <p:cNvPicPr preferRelativeResize="0"/>
          <p:nvPr/>
        </p:nvPicPr>
        <p:blipFill rotWithShape="1">
          <a:blip r:embed="rId3">
            <a:alphaModFix/>
          </a:blip>
          <a:srcRect/>
          <a:stretch/>
        </p:blipFill>
        <p:spPr>
          <a:xfrm>
            <a:off x="6617105" y="2932304"/>
            <a:ext cx="643593" cy="552780"/>
          </a:xfrm>
          <a:prstGeom prst="rect">
            <a:avLst/>
          </a:prstGeom>
          <a:noFill/>
          <a:ln>
            <a:noFill/>
          </a:ln>
        </p:spPr>
      </p:pic>
      <p:pic>
        <p:nvPicPr>
          <p:cNvPr id="195" name="Google Shape;195;p23"/>
          <p:cNvPicPr preferRelativeResize="0"/>
          <p:nvPr/>
        </p:nvPicPr>
        <p:blipFill rotWithShape="1">
          <a:blip r:embed="rId3">
            <a:alphaModFix/>
          </a:blip>
          <a:srcRect/>
          <a:stretch/>
        </p:blipFill>
        <p:spPr>
          <a:xfrm>
            <a:off x="6044241" y="3446254"/>
            <a:ext cx="643593" cy="552780"/>
          </a:xfrm>
          <a:prstGeom prst="rect">
            <a:avLst/>
          </a:prstGeom>
          <a:noFill/>
          <a:ln>
            <a:noFill/>
          </a:ln>
        </p:spPr>
      </p:pic>
      <p:pic>
        <p:nvPicPr>
          <p:cNvPr id="196" name="Google Shape;196;p23"/>
          <p:cNvPicPr preferRelativeResize="0"/>
          <p:nvPr/>
        </p:nvPicPr>
        <p:blipFill rotWithShape="1">
          <a:blip r:embed="rId3">
            <a:alphaModFix/>
          </a:blip>
          <a:srcRect/>
          <a:stretch/>
        </p:blipFill>
        <p:spPr>
          <a:xfrm>
            <a:off x="6517115" y="3475548"/>
            <a:ext cx="643593" cy="552780"/>
          </a:xfrm>
          <a:prstGeom prst="rect">
            <a:avLst/>
          </a:prstGeom>
          <a:noFill/>
          <a:ln>
            <a:noFill/>
          </a:ln>
        </p:spPr>
      </p:pic>
      <p:pic>
        <p:nvPicPr>
          <p:cNvPr id="197" name="Google Shape;197;p23"/>
          <p:cNvPicPr preferRelativeResize="0"/>
          <p:nvPr/>
        </p:nvPicPr>
        <p:blipFill rotWithShape="1">
          <a:blip r:embed="rId3">
            <a:alphaModFix/>
          </a:blip>
          <a:srcRect/>
          <a:stretch/>
        </p:blipFill>
        <p:spPr>
          <a:xfrm>
            <a:off x="5557311" y="2320499"/>
            <a:ext cx="643593" cy="552780"/>
          </a:xfrm>
          <a:prstGeom prst="rect">
            <a:avLst/>
          </a:prstGeom>
          <a:noFill/>
          <a:ln>
            <a:noFill/>
          </a:ln>
        </p:spPr>
      </p:pic>
      <p:sp>
        <p:nvSpPr>
          <p:cNvPr id="198" name="Google Shape;198;p23"/>
          <p:cNvSpPr/>
          <p:nvPr/>
        </p:nvSpPr>
        <p:spPr>
          <a:xfrm>
            <a:off x="2126123" y="1890768"/>
            <a:ext cx="7367241" cy="1811520"/>
          </a:xfrm>
          <a:custGeom>
            <a:avLst/>
            <a:gdLst/>
            <a:ahLst/>
            <a:cxnLst/>
            <a:rect l="0" t="0" r="0" b="0"/>
            <a:pathLst>
              <a:path w="120000" h="120000" extrusionOk="0">
                <a:moveTo>
                  <a:pt x="0" y="100086"/>
                </a:moveTo>
                <a:lnTo>
                  <a:pt x="27931" y="48733"/>
                </a:lnTo>
                <a:cubicBezTo>
                  <a:pt x="32614" y="40349"/>
                  <a:pt x="28103" y="49781"/>
                  <a:pt x="28103" y="49781"/>
                </a:cubicBezTo>
                <a:cubicBezTo>
                  <a:pt x="31637" y="61659"/>
                  <a:pt x="41034" y="119737"/>
                  <a:pt x="49137" y="119999"/>
                </a:cubicBezTo>
                <a:cubicBezTo>
                  <a:pt x="57241" y="120261"/>
                  <a:pt x="68793" y="53187"/>
                  <a:pt x="76724" y="51353"/>
                </a:cubicBezTo>
                <a:cubicBezTo>
                  <a:pt x="84655" y="49519"/>
                  <a:pt x="91350" y="108820"/>
                  <a:pt x="96724" y="108994"/>
                </a:cubicBezTo>
                <a:cubicBezTo>
                  <a:pt x="102097" y="109169"/>
                  <a:pt x="105086" y="70567"/>
                  <a:pt x="108965" y="52401"/>
                </a:cubicBezTo>
                <a:cubicBezTo>
                  <a:pt x="112844" y="34235"/>
                  <a:pt x="116422" y="17117"/>
                  <a:pt x="120000" y="0"/>
                </a:cubicBezTo>
              </a:path>
            </a:pathLst>
          </a:custGeom>
          <a:noFill/>
          <a:ln w="1143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23"/>
          <p:cNvSpPr txBox="1"/>
          <p:nvPr/>
        </p:nvSpPr>
        <p:spPr>
          <a:xfrm>
            <a:off x="2240887" y="4307063"/>
            <a:ext cx="846362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Random 			 			  Uniform 		    			Clustered	 		</a:t>
            </a:r>
            <a:endParaRPr sz="1800">
              <a:solidFill>
                <a:schemeClr val="dk1"/>
              </a:solidFill>
              <a:latin typeface="Calibri"/>
              <a:ea typeface="Calibri"/>
              <a:cs typeface="Calibri"/>
              <a:sym typeface="Calibri"/>
            </a:endParaRPr>
          </a:p>
        </p:txBody>
      </p:sp>
      <p:sp>
        <p:nvSpPr>
          <p:cNvPr id="200" name="Google Shape;200;p23"/>
          <p:cNvSpPr txBox="1">
            <a:spLocks noGrp="1"/>
          </p:cNvSpPr>
          <p:nvPr>
            <p:ph type="title" idx="4294967295"/>
          </p:nvPr>
        </p:nvSpPr>
        <p:spPr>
          <a:xfrm>
            <a:off x="670373" y="5054600"/>
            <a:ext cx="11521627"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200" b="0" i="0" u="none" strike="noStrike" cap="none" dirty="0">
                <a:solidFill>
                  <a:schemeClr val="dk1"/>
                </a:solidFill>
                <a:latin typeface="Calibri"/>
                <a:ea typeface="Calibri"/>
                <a:cs typeface="Calibri"/>
                <a:sym typeface="Calibri"/>
              </a:rPr>
              <a:t>Different patterns due to ecological patterns, behaviors, life history</a:t>
            </a:r>
            <a:br>
              <a:rPr lang="en-US" sz="3200" b="0" i="0" u="none" strike="noStrike" cap="none" dirty="0">
                <a:solidFill>
                  <a:schemeClr val="dk1"/>
                </a:solidFill>
                <a:latin typeface="Calibri"/>
                <a:ea typeface="Calibri"/>
                <a:cs typeface="Calibri"/>
                <a:sym typeface="Calibri"/>
              </a:rPr>
            </a:br>
            <a:endParaRPr sz="1400" b="0" i="0" u="none" strike="noStrike" cap="none" dirty="0">
              <a:solidFill>
                <a:schemeClr val="dk1"/>
              </a:solidFill>
              <a:latin typeface="Calibri"/>
              <a:ea typeface="Calibri"/>
              <a:cs typeface="Calibri"/>
              <a:sym typeface="Calibri"/>
            </a:endParaRPr>
          </a:p>
        </p:txBody>
      </p:sp>
      <p:pic>
        <p:nvPicPr>
          <p:cNvPr id="201" name="Google Shape;201;p23"/>
          <p:cNvPicPr preferRelativeResize="0"/>
          <p:nvPr/>
        </p:nvPicPr>
        <p:blipFill rotWithShape="1">
          <a:blip r:embed="rId3">
            <a:alphaModFix/>
          </a:blip>
          <a:srcRect/>
          <a:stretch/>
        </p:blipFill>
        <p:spPr>
          <a:xfrm>
            <a:off x="3452092" y="1915288"/>
            <a:ext cx="643593" cy="552780"/>
          </a:xfrm>
          <a:prstGeom prst="rect">
            <a:avLst/>
          </a:prstGeom>
          <a:noFill/>
          <a:ln>
            <a:noFill/>
          </a:ln>
        </p:spPr>
      </p:pic>
      <p:pic>
        <p:nvPicPr>
          <p:cNvPr id="202" name="Google Shape;202;p23"/>
          <p:cNvPicPr preferRelativeResize="0"/>
          <p:nvPr/>
        </p:nvPicPr>
        <p:blipFill rotWithShape="1">
          <a:blip r:embed="rId3">
            <a:alphaModFix/>
          </a:blip>
          <a:srcRect/>
          <a:stretch/>
        </p:blipFill>
        <p:spPr>
          <a:xfrm>
            <a:off x="2808499" y="1664360"/>
            <a:ext cx="643593" cy="552780"/>
          </a:xfrm>
          <a:prstGeom prst="rect">
            <a:avLst/>
          </a:prstGeom>
          <a:noFill/>
          <a:ln>
            <a:noFill/>
          </a:ln>
        </p:spPr>
      </p:pic>
      <p:pic>
        <p:nvPicPr>
          <p:cNvPr id="203" name="Google Shape;203;p23"/>
          <p:cNvPicPr preferRelativeResize="0"/>
          <p:nvPr/>
        </p:nvPicPr>
        <p:blipFill rotWithShape="1">
          <a:blip r:embed="rId3">
            <a:alphaModFix/>
          </a:blip>
          <a:srcRect/>
          <a:stretch/>
        </p:blipFill>
        <p:spPr>
          <a:xfrm>
            <a:off x="1945450" y="2468068"/>
            <a:ext cx="643593" cy="552780"/>
          </a:xfrm>
          <a:prstGeom prst="rect">
            <a:avLst/>
          </a:prstGeom>
          <a:noFill/>
          <a:ln>
            <a:noFill/>
          </a:ln>
        </p:spPr>
      </p:pic>
      <p:pic>
        <p:nvPicPr>
          <p:cNvPr id="204" name="Google Shape;204;p23"/>
          <p:cNvPicPr preferRelativeResize="0"/>
          <p:nvPr/>
        </p:nvPicPr>
        <p:blipFill rotWithShape="1">
          <a:blip r:embed="rId3">
            <a:alphaModFix/>
          </a:blip>
          <a:srcRect/>
          <a:stretch/>
        </p:blipFill>
        <p:spPr>
          <a:xfrm>
            <a:off x="2312953" y="1669354"/>
            <a:ext cx="643593" cy="552780"/>
          </a:xfrm>
          <a:prstGeom prst="rect">
            <a:avLst/>
          </a:prstGeom>
          <a:noFill/>
          <a:ln>
            <a:noFill/>
          </a:ln>
        </p:spPr>
      </p:pic>
      <p:pic>
        <p:nvPicPr>
          <p:cNvPr id="205" name="Google Shape;205;p23"/>
          <p:cNvPicPr preferRelativeResize="0"/>
          <p:nvPr/>
        </p:nvPicPr>
        <p:blipFill rotWithShape="1">
          <a:blip r:embed="rId3">
            <a:alphaModFix/>
          </a:blip>
          <a:srcRect l="16128" r="14726" b="23944"/>
          <a:stretch/>
        </p:blipFill>
        <p:spPr>
          <a:xfrm>
            <a:off x="2907792" y="3370328"/>
            <a:ext cx="445009" cy="420425"/>
          </a:xfrm>
          <a:prstGeom prst="rect">
            <a:avLst/>
          </a:prstGeom>
          <a:noFill/>
          <a:ln>
            <a:noFill/>
          </a:ln>
        </p:spPr>
      </p:pic>
      <p:sp>
        <p:nvSpPr>
          <p:cNvPr id="206" name="Google Shape;206;p23"/>
          <p:cNvSpPr txBox="1"/>
          <p:nvPr/>
        </p:nvSpPr>
        <p:spPr>
          <a:xfrm>
            <a:off x="670373" y="273167"/>
            <a:ext cx="10808035"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Issue 2: Spatial indexing, </a:t>
            </a:r>
            <a:r>
              <a:rPr lang="en-US" sz="4000" i="1" dirty="0">
                <a:solidFill>
                  <a:schemeClr val="dk1"/>
                </a:solidFill>
                <a:latin typeface="Calibri"/>
                <a:ea typeface="Calibri"/>
                <a:cs typeface="Calibri"/>
                <a:sym typeface="Calibri"/>
              </a:rPr>
              <a:t>i.e. </a:t>
            </a:r>
            <a:r>
              <a:rPr lang="en-US" sz="4000" dirty="0">
                <a:solidFill>
                  <a:schemeClr val="dk1"/>
                </a:solidFill>
                <a:latin typeface="Calibri"/>
                <a:ea typeface="Calibri"/>
                <a:cs typeface="Calibri"/>
                <a:sym typeface="Calibri"/>
              </a:rPr>
              <a:t>spatial autocorrelation</a:t>
            </a:r>
            <a:endParaRPr dirty="0"/>
          </a:p>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 </a:t>
            </a:r>
            <a:endParaRPr sz="4000"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p:nvPr/>
        </p:nvSpPr>
        <p:spPr>
          <a:xfrm>
            <a:off x="831477" y="1721990"/>
            <a:ext cx="10894358" cy="3610566"/>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ea typeface="Calibri"/>
                <a:cs typeface="Calibri"/>
                <a:sym typeface="Calibri"/>
              </a:rPr>
              <a:t>Use repeated counts at several sites to estimate detection probability directly</a:t>
            </a:r>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ea typeface="Calibri"/>
                <a:cs typeface="Calibri"/>
                <a:sym typeface="Calibri"/>
              </a:rPr>
              <a:t>Can include covariates associated with either abundance or detection</a:t>
            </a:r>
          </a:p>
          <a:p>
            <a:pPr marL="914400" lvl="1" indent="-457200">
              <a:buFont typeface="Arial" panose="020B0604020202020204" pitchFamily="34" charset="0"/>
              <a:buChar char="•"/>
            </a:pPr>
            <a:r>
              <a:rPr lang="en-US" sz="2800" dirty="0">
                <a:solidFill>
                  <a:schemeClr val="dk1"/>
                </a:solidFill>
                <a:latin typeface="Calibri"/>
                <a:ea typeface="Calibri"/>
                <a:cs typeface="Calibri"/>
                <a:sym typeface="Calibri"/>
              </a:rPr>
              <a:t>Explicitly model spatial and temporal variation</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a:t>
            </a:r>
          </a:p>
          <a:p>
            <a:pPr marL="457200" marR="0" lvl="0" indent="-457200" algn="l" rtl="0">
              <a:spcBef>
                <a:spcPts val="0"/>
              </a:spcBef>
              <a:spcAft>
                <a:spcPts val="0"/>
              </a:spcAft>
              <a:buFont typeface="Arial" panose="020B0604020202020204" pitchFamily="34" charset="0"/>
              <a:buChar char="•"/>
            </a:pPr>
            <a:r>
              <a:rPr lang="en-US" sz="2800" dirty="0">
                <a:solidFill>
                  <a:schemeClr val="dk1"/>
                </a:solidFill>
                <a:latin typeface="Calibri"/>
                <a:ea typeface="Calibri"/>
                <a:cs typeface="Calibri"/>
                <a:sym typeface="Calibri"/>
              </a:rPr>
              <a:t>Called “mixture” because it combines two GLMs </a:t>
            </a:r>
          </a:p>
          <a:p>
            <a:pPr marL="914400" lvl="1" indent="-457200">
              <a:buFont typeface="Arial" panose="020B0604020202020204" pitchFamily="34" charset="0"/>
              <a:buChar char="•"/>
            </a:pPr>
            <a:r>
              <a:rPr lang="en-US" sz="2800" dirty="0">
                <a:solidFill>
                  <a:schemeClr val="dk1"/>
                </a:solidFill>
                <a:latin typeface="Calibri"/>
                <a:ea typeface="Calibri"/>
                <a:cs typeface="Calibri"/>
                <a:sym typeface="Calibri"/>
              </a:rPr>
              <a:t>Poisson GLM – abundance</a:t>
            </a:r>
          </a:p>
          <a:p>
            <a:pPr marL="914400" lvl="1" indent="-457200">
              <a:buFont typeface="Arial" panose="020B0604020202020204" pitchFamily="34" charset="0"/>
              <a:buChar char="•"/>
            </a:pPr>
            <a:r>
              <a:rPr lang="en-US" sz="2800" dirty="0">
                <a:solidFill>
                  <a:schemeClr val="dk1"/>
                </a:solidFill>
                <a:latin typeface="Calibri"/>
                <a:ea typeface="Calibri"/>
                <a:cs typeface="Calibri"/>
                <a:sym typeface="Calibri"/>
              </a:rPr>
              <a:t>Binomial GLM (Logistic regression)</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p:txBody>
      </p:sp>
      <p:sp>
        <p:nvSpPr>
          <p:cNvPr id="213" name="Google Shape;213;p24"/>
          <p:cNvSpPr txBox="1"/>
          <p:nvPr/>
        </p:nvSpPr>
        <p:spPr>
          <a:xfrm>
            <a:off x="831477" y="578989"/>
            <a:ext cx="9341223"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i="1" dirty="0">
                <a:solidFill>
                  <a:schemeClr val="dk1"/>
                </a:solidFill>
                <a:latin typeface="Calibri"/>
                <a:ea typeface="Calibri"/>
                <a:cs typeface="Calibri"/>
                <a:sym typeface="Calibri"/>
              </a:rPr>
              <a:t>N</a:t>
            </a:r>
            <a:r>
              <a:rPr lang="en-US" sz="4000" dirty="0">
                <a:solidFill>
                  <a:schemeClr val="dk1"/>
                </a:solidFill>
                <a:latin typeface="Calibri"/>
                <a:ea typeface="Calibri"/>
                <a:cs typeface="Calibri"/>
                <a:sym typeface="Calibri"/>
              </a:rPr>
              <a:t>-mixture models solve both issues </a:t>
            </a:r>
            <a:endParaRPr sz="4000" dirty="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6"/>
          <p:cNvSpPr txBox="1"/>
          <p:nvPr/>
        </p:nvSpPr>
        <p:spPr>
          <a:xfrm>
            <a:off x="685799" y="1851377"/>
            <a:ext cx="10682111" cy="3567288"/>
          </a:xfrm>
          <a:prstGeom prst="rect">
            <a:avLst/>
          </a:prstGeom>
          <a:noFill/>
          <a:ln>
            <a:noFill/>
          </a:ln>
        </p:spPr>
        <p:txBody>
          <a:bodyPr spcFirstLastPara="1" wrap="square" lIns="91425" tIns="45700" rIns="91425" bIns="45700" anchor="t" anchorCtr="0">
            <a:noAutofit/>
          </a:bodyPr>
          <a:lstStyle/>
          <a:p>
            <a:pPr marL="571500" marR="0" lvl="0" indent="-571500" rtl="0">
              <a:spcBef>
                <a:spcPts val="0"/>
              </a:spcBef>
              <a:spcAft>
                <a:spcPts val="0"/>
              </a:spcAft>
              <a:buClr>
                <a:schemeClr val="dk1"/>
              </a:buClr>
              <a:buFont typeface="Arial" panose="020B0604020202020204" pitchFamily="34" charset="0"/>
              <a:buChar char="•"/>
            </a:pPr>
            <a:r>
              <a:rPr lang="en-US" sz="3200" dirty="0">
                <a:solidFill>
                  <a:schemeClr val="dk1"/>
                </a:solidFill>
                <a:latin typeface="Calibri"/>
                <a:ea typeface="Calibri"/>
                <a:cs typeface="Calibri"/>
                <a:sym typeface="Calibri"/>
              </a:rPr>
              <a:t>Sites closed to immigration/emigration between surveys</a:t>
            </a:r>
            <a:endParaRPr sz="3200" dirty="0"/>
          </a:p>
          <a:p>
            <a:pPr marL="571500" marR="0" lvl="0" indent="-571500" rtl="0">
              <a:spcBef>
                <a:spcPts val="0"/>
              </a:spcBef>
              <a:spcAft>
                <a:spcPts val="0"/>
              </a:spcAft>
              <a:buClr>
                <a:schemeClr val="dk1"/>
              </a:buClr>
              <a:buFont typeface="Arial" panose="020B0604020202020204" pitchFamily="34" charset="0"/>
              <a:buChar char="•"/>
            </a:pPr>
            <a:r>
              <a:rPr lang="en-US" sz="3200" dirty="0">
                <a:solidFill>
                  <a:schemeClr val="dk1"/>
                </a:solidFill>
                <a:latin typeface="Calibri"/>
                <a:ea typeface="Calibri"/>
                <a:cs typeface="Calibri"/>
                <a:sym typeface="Calibri"/>
              </a:rPr>
              <a:t>Detection process is independent at each site, can vary among sites</a:t>
            </a:r>
            <a:endParaRPr sz="3200" dirty="0">
              <a:solidFill>
                <a:schemeClr val="dk1"/>
              </a:solidFill>
              <a:latin typeface="Calibri"/>
              <a:ea typeface="Calibri"/>
              <a:cs typeface="Calibri"/>
              <a:sym typeface="Calibri"/>
            </a:endParaRPr>
          </a:p>
          <a:p>
            <a:pPr marL="0" marR="0" lvl="0" indent="0" rtl="0">
              <a:spcBef>
                <a:spcPts val="0"/>
              </a:spcBef>
              <a:spcAft>
                <a:spcPts val="0"/>
              </a:spcAft>
              <a:buClr>
                <a:schemeClr val="dk1"/>
              </a:buClr>
              <a:buFont typeface="Calibri"/>
              <a:buNone/>
            </a:pPr>
            <a:endParaRPr sz="3200" dirty="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3200" i="1" dirty="0">
                <a:solidFill>
                  <a:schemeClr val="dk1"/>
                </a:solidFill>
                <a:latin typeface="Calibri"/>
                <a:ea typeface="Calibri"/>
                <a:cs typeface="Calibri"/>
                <a:sym typeface="Calibri"/>
              </a:rPr>
              <a:t>These typically need to be addressed in the sampling design</a:t>
            </a:r>
          </a:p>
          <a:p>
            <a:pPr marL="0" marR="0" lvl="0" indent="0" algn="ctr" rtl="0">
              <a:spcBef>
                <a:spcPts val="0"/>
              </a:spcBef>
              <a:spcAft>
                <a:spcPts val="0"/>
              </a:spcAft>
              <a:buClr>
                <a:schemeClr val="dk1"/>
              </a:buClr>
              <a:buFont typeface="Calibri"/>
              <a:buNone/>
            </a:pPr>
            <a:endParaRPr lang="en-US" sz="3200" i="1" dirty="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3200" i="1" dirty="0">
                <a:solidFill>
                  <a:schemeClr val="dk1"/>
                </a:solidFill>
                <a:latin typeface="Calibri"/>
                <a:ea typeface="Calibri"/>
                <a:cs typeface="Calibri"/>
                <a:sym typeface="Calibri"/>
              </a:rPr>
              <a:t>Useful case study: St. Croix ground lizard</a:t>
            </a:r>
            <a:endParaRPr sz="3200" i="1"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879641B7-56AA-4AB6-8924-7FA5F96E2346}"/>
              </a:ext>
            </a:extLst>
          </p:cNvPr>
          <p:cNvSpPr txBox="1"/>
          <p:nvPr/>
        </p:nvSpPr>
        <p:spPr>
          <a:xfrm>
            <a:off x="936978" y="632178"/>
            <a:ext cx="10430932"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N-mixture model assumptions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7"/>
          <p:cNvPicPr preferRelativeResize="0"/>
          <p:nvPr/>
        </p:nvPicPr>
        <p:blipFill rotWithShape="1">
          <a:blip r:embed="rId3">
            <a:alphaModFix/>
          </a:blip>
          <a:srcRect t="1332" r="9206" b="42916"/>
          <a:stretch/>
        </p:blipFill>
        <p:spPr>
          <a:xfrm>
            <a:off x="812800" y="2343373"/>
            <a:ext cx="10051377" cy="3768749"/>
          </a:xfrm>
          <a:prstGeom prst="rect">
            <a:avLst/>
          </a:prstGeom>
          <a:noFill/>
          <a:ln>
            <a:noFill/>
          </a:ln>
        </p:spPr>
      </p:pic>
      <p:pic>
        <p:nvPicPr>
          <p:cNvPr id="240" name="Google Shape;240;p27"/>
          <p:cNvPicPr preferRelativeResize="0"/>
          <p:nvPr/>
        </p:nvPicPr>
        <p:blipFill rotWithShape="1">
          <a:blip r:embed="rId4">
            <a:alphaModFix/>
          </a:blip>
          <a:srcRect b="18745"/>
          <a:stretch/>
        </p:blipFill>
        <p:spPr>
          <a:xfrm>
            <a:off x="5039081" y="-373000"/>
            <a:ext cx="7633099" cy="3217600"/>
          </a:xfrm>
          <a:prstGeom prst="rect">
            <a:avLst/>
          </a:prstGeom>
          <a:noFill/>
          <a:ln>
            <a:noFill/>
          </a:ln>
        </p:spPr>
      </p:pic>
      <p:sp>
        <p:nvSpPr>
          <p:cNvPr id="241" name="Google Shape;241;p27"/>
          <p:cNvSpPr txBox="1"/>
          <p:nvPr/>
        </p:nvSpPr>
        <p:spPr>
          <a:xfrm>
            <a:off x="0" y="0"/>
            <a:ext cx="5384800" cy="11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i="1" dirty="0">
                <a:solidFill>
                  <a:schemeClr val="dk1"/>
                </a:solidFill>
                <a:latin typeface="Calibri"/>
                <a:ea typeface="Calibri"/>
                <a:cs typeface="Calibri"/>
                <a:sym typeface="Calibri"/>
              </a:rPr>
              <a:t>St. Croix ground lizard</a:t>
            </a:r>
            <a:endParaRPr sz="4000" i="1" dirty="0">
              <a:solidFill>
                <a:schemeClr val="dk1"/>
              </a:solidFill>
              <a:latin typeface="Calibri"/>
              <a:ea typeface="Calibri"/>
              <a:cs typeface="Calibri"/>
              <a:sym typeface="Calibri"/>
            </a:endParaRPr>
          </a:p>
        </p:txBody>
      </p:sp>
      <p:cxnSp>
        <p:nvCxnSpPr>
          <p:cNvPr id="242" name="Google Shape;242;p27"/>
          <p:cNvCxnSpPr/>
          <p:nvPr/>
        </p:nvCxnSpPr>
        <p:spPr>
          <a:xfrm rot="10800000" flipH="1">
            <a:off x="8197325" y="1141150"/>
            <a:ext cx="527400" cy="189300"/>
          </a:xfrm>
          <a:prstGeom prst="straightConnector1">
            <a:avLst/>
          </a:prstGeom>
          <a:noFill/>
          <a:ln w="9525" cap="flat" cmpd="sng">
            <a:solidFill>
              <a:schemeClr val="dk2"/>
            </a:solidFill>
            <a:prstDash val="solid"/>
            <a:round/>
            <a:headEnd type="none" w="med" len="med"/>
            <a:tailEnd type="triangle" w="med" len="med"/>
          </a:ln>
        </p:spPr>
      </p:cxnSp>
      <p:sp>
        <p:nvSpPr>
          <p:cNvPr id="243" name="Google Shape;243;p27"/>
          <p:cNvSpPr txBox="1"/>
          <p:nvPr/>
        </p:nvSpPr>
        <p:spPr>
          <a:xfrm>
            <a:off x="8657100" y="1174900"/>
            <a:ext cx="3665700" cy="12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800"/>
              <a:t>57 individuals</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p:nvPr/>
        </p:nvSpPr>
        <p:spPr>
          <a:xfrm>
            <a:off x="696775" y="383525"/>
            <a:ext cx="12370000" cy="96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solidFill>
                  <a:schemeClr val="dk1"/>
                </a:solidFill>
                <a:latin typeface="Calibri"/>
                <a:ea typeface="Calibri"/>
                <a:cs typeface="Calibri"/>
                <a:sym typeface="Calibri"/>
              </a:rPr>
              <a:t>Assumption: Site independence </a:t>
            </a:r>
            <a:endParaRPr sz="4000" dirty="0">
              <a:solidFill>
                <a:schemeClr val="dk1"/>
              </a:solidFill>
              <a:latin typeface="Calibri"/>
              <a:ea typeface="Calibri"/>
              <a:cs typeface="Calibri"/>
              <a:sym typeface="Calibri"/>
            </a:endParaRPr>
          </a:p>
        </p:txBody>
      </p:sp>
      <p:sp>
        <p:nvSpPr>
          <p:cNvPr id="250" name="Google Shape;250;p28"/>
          <p:cNvSpPr txBox="1"/>
          <p:nvPr/>
        </p:nvSpPr>
        <p:spPr>
          <a:xfrm>
            <a:off x="532900" y="3858000"/>
            <a:ext cx="11548200" cy="3000000"/>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3200" dirty="0">
                <a:solidFill>
                  <a:schemeClr val="dk1"/>
                </a:solidFill>
                <a:latin typeface="Calibri"/>
                <a:ea typeface="Calibri"/>
                <a:cs typeface="Calibri"/>
                <a:sym typeface="Calibri"/>
              </a:rPr>
              <a:t>Each site was &gt;80 m apart </a:t>
            </a:r>
            <a:endParaRPr sz="3200" dirty="0">
              <a:solidFill>
                <a:schemeClr val="dk1"/>
              </a:solidFill>
              <a:latin typeface="Calibri"/>
              <a:ea typeface="Calibri"/>
              <a:cs typeface="Calibri"/>
              <a:sym typeface="Calibri"/>
            </a:endParaRPr>
          </a:p>
          <a:p>
            <a:pPr marL="571500" lvl="0" indent="-571500" rtl="0">
              <a:spcBef>
                <a:spcPts val="0"/>
              </a:spcBef>
              <a:spcAft>
                <a:spcPts val="0"/>
              </a:spcAft>
              <a:buFont typeface="Arial" panose="020B0604020202020204" pitchFamily="34" charset="0"/>
              <a:buChar char="•"/>
            </a:pPr>
            <a:r>
              <a:rPr lang="en-US" sz="3200" dirty="0">
                <a:solidFill>
                  <a:schemeClr val="dk1"/>
                </a:solidFill>
                <a:latin typeface="Calibri"/>
                <a:ea typeface="Calibri"/>
                <a:cs typeface="Calibri"/>
                <a:sym typeface="Calibri"/>
              </a:rPr>
              <a:t>Sites randomly stratified by habitat</a:t>
            </a:r>
            <a:endParaRPr sz="3200" dirty="0">
              <a:solidFill>
                <a:schemeClr val="dk1"/>
              </a:solidFill>
              <a:latin typeface="Calibri"/>
              <a:ea typeface="Calibri"/>
              <a:cs typeface="Calibri"/>
              <a:sym typeface="Calibri"/>
            </a:endParaRPr>
          </a:p>
        </p:txBody>
      </p:sp>
      <p:sp>
        <p:nvSpPr>
          <p:cNvPr id="251" name="Google Shape;251;p28"/>
          <p:cNvSpPr txBox="1"/>
          <p:nvPr/>
        </p:nvSpPr>
        <p:spPr>
          <a:xfrm>
            <a:off x="7622725" y="1738625"/>
            <a:ext cx="42945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dk1"/>
              </a:solidFill>
              <a:latin typeface="Calibri"/>
              <a:ea typeface="Calibri"/>
              <a:cs typeface="Calibri"/>
              <a:sym typeface="Calibri"/>
            </a:endParaRPr>
          </a:p>
        </p:txBody>
      </p:sp>
      <p:pic>
        <p:nvPicPr>
          <p:cNvPr id="252" name="Google Shape;252;p28"/>
          <p:cNvPicPr preferRelativeResize="0"/>
          <p:nvPr/>
        </p:nvPicPr>
        <p:blipFill>
          <a:blip r:embed="rId3">
            <a:alphaModFix/>
          </a:blip>
          <a:stretch>
            <a:fillRect/>
          </a:stretch>
        </p:blipFill>
        <p:spPr>
          <a:xfrm>
            <a:off x="696775" y="1282175"/>
            <a:ext cx="11220450" cy="3238500"/>
          </a:xfrm>
          <a:prstGeom prst="rect">
            <a:avLst/>
          </a:prstGeom>
          <a:noFill/>
          <a:ln w="9525" cap="flat" cmpd="sng">
            <a:solidFill>
              <a:srgbClr val="000000"/>
            </a:solidFill>
            <a:prstDash val="solid"/>
            <a:round/>
            <a:headEnd type="none" w="sm" len="sm"/>
            <a:tailEnd type="none" w="sm" len="sm"/>
          </a:ln>
        </p:spPr>
      </p:pic>
      <p:sp>
        <p:nvSpPr>
          <p:cNvPr id="7" name="TextBox 6">
            <a:extLst>
              <a:ext uri="{FF2B5EF4-FFF2-40B4-BE49-F238E27FC236}">
                <a16:creationId xmlns:a16="http://schemas.microsoft.com/office/drawing/2014/main" id="{B1C29F94-4F06-4160-899E-745197D2FAED}"/>
              </a:ext>
            </a:extLst>
          </p:cNvPr>
          <p:cNvSpPr txBox="1"/>
          <p:nvPr/>
        </p:nvSpPr>
        <p:spPr>
          <a:xfrm>
            <a:off x="8918222" y="1546578"/>
            <a:ext cx="2822222" cy="923330"/>
          </a:xfrm>
          <a:prstGeom prst="rect">
            <a:avLst/>
          </a:prstGeom>
          <a:noFill/>
        </p:spPr>
        <p:txBody>
          <a:bodyPr wrap="square" rtlCol="0">
            <a:spAutoFit/>
          </a:bodyPr>
          <a:lstStyle/>
          <a:p>
            <a:r>
              <a:rPr lang="en-US" dirty="0"/>
              <a:t>Site (</a:t>
            </a:r>
            <a:r>
              <a:rPr lang="en-US" i="1" dirty="0" err="1"/>
              <a:t>i</a:t>
            </a:r>
            <a:r>
              <a:rPr lang="en-US" dirty="0"/>
              <a:t>) – 42 sites</a:t>
            </a:r>
          </a:p>
          <a:p>
            <a:r>
              <a:rPr lang="en-US" dirty="0"/>
              <a:t>Survey (</a:t>
            </a:r>
            <a:r>
              <a:rPr lang="en-US" i="1" dirty="0"/>
              <a:t>j</a:t>
            </a:r>
            <a:r>
              <a:rPr lang="en-US" dirty="0"/>
              <a:t>) – 6 surveys</a:t>
            </a:r>
          </a:p>
          <a:p>
            <a:r>
              <a:rPr lang="en-US" dirty="0" err="1"/>
              <a:t>Y</a:t>
            </a:r>
            <a:r>
              <a:rPr lang="en-US" i="1" dirty="0" err="1"/>
              <a:t>i,j</a:t>
            </a:r>
            <a:r>
              <a:rPr lang="en-US" i="1" dirty="0"/>
              <a:t> </a:t>
            </a:r>
            <a:r>
              <a:rPr lang="en-US" dirty="0"/>
              <a:t>–12,900 observations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p:nvPr/>
        </p:nvSpPr>
        <p:spPr>
          <a:xfrm>
            <a:off x="696775" y="383525"/>
            <a:ext cx="12370000" cy="96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solidFill>
                  <a:schemeClr val="dk1"/>
                </a:solidFill>
                <a:latin typeface="Calibri"/>
                <a:ea typeface="Calibri"/>
                <a:cs typeface="Calibri"/>
                <a:sym typeface="Calibri"/>
              </a:rPr>
              <a:t>Assumption: Site closure</a:t>
            </a:r>
            <a:endParaRPr sz="4000" dirty="0">
              <a:solidFill>
                <a:schemeClr val="dk1"/>
              </a:solidFill>
              <a:latin typeface="Calibri"/>
              <a:ea typeface="Calibri"/>
              <a:cs typeface="Calibri"/>
              <a:sym typeface="Calibri"/>
            </a:endParaRPr>
          </a:p>
        </p:txBody>
      </p:sp>
      <p:sp>
        <p:nvSpPr>
          <p:cNvPr id="250" name="Google Shape;250;p28"/>
          <p:cNvSpPr txBox="1"/>
          <p:nvPr/>
        </p:nvSpPr>
        <p:spPr>
          <a:xfrm>
            <a:off x="532900" y="3858000"/>
            <a:ext cx="11548200" cy="3000000"/>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3200" dirty="0">
                <a:solidFill>
                  <a:schemeClr val="dk1"/>
                </a:solidFill>
                <a:latin typeface="Calibri"/>
                <a:ea typeface="Calibri"/>
                <a:cs typeface="Calibri"/>
                <a:sym typeface="Calibri"/>
              </a:rPr>
              <a:t>Repeated surveys within 4 days</a:t>
            </a:r>
            <a:endParaRPr sz="3200" dirty="0">
              <a:solidFill>
                <a:schemeClr val="dk1"/>
              </a:solidFill>
              <a:latin typeface="Calibri"/>
              <a:ea typeface="Calibri"/>
              <a:cs typeface="Calibri"/>
              <a:sym typeface="Calibri"/>
            </a:endParaRPr>
          </a:p>
        </p:txBody>
      </p:sp>
      <p:sp>
        <p:nvSpPr>
          <p:cNvPr id="251" name="Google Shape;251;p28"/>
          <p:cNvSpPr txBox="1"/>
          <p:nvPr/>
        </p:nvSpPr>
        <p:spPr>
          <a:xfrm>
            <a:off x="7622725" y="1738625"/>
            <a:ext cx="42945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dk1"/>
              </a:solidFill>
              <a:latin typeface="Calibri"/>
              <a:ea typeface="Calibri"/>
              <a:cs typeface="Calibri"/>
              <a:sym typeface="Calibri"/>
            </a:endParaRPr>
          </a:p>
        </p:txBody>
      </p:sp>
      <p:pic>
        <p:nvPicPr>
          <p:cNvPr id="252" name="Google Shape;252;p28"/>
          <p:cNvPicPr preferRelativeResize="0"/>
          <p:nvPr/>
        </p:nvPicPr>
        <p:blipFill>
          <a:blip r:embed="rId3">
            <a:alphaModFix/>
          </a:blip>
          <a:stretch>
            <a:fillRect/>
          </a:stretch>
        </p:blipFill>
        <p:spPr>
          <a:xfrm>
            <a:off x="696775" y="1282175"/>
            <a:ext cx="11220450" cy="3238500"/>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099C772A-47CF-454D-8F4D-CDD8BA72B3AA}"/>
              </a:ext>
            </a:extLst>
          </p:cNvPr>
          <p:cNvSpPr txBox="1"/>
          <p:nvPr/>
        </p:nvSpPr>
        <p:spPr>
          <a:xfrm>
            <a:off x="8918222" y="1546578"/>
            <a:ext cx="2822222" cy="923330"/>
          </a:xfrm>
          <a:prstGeom prst="rect">
            <a:avLst/>
          </a:prstGeom>
          <a:noFill/>
        </p:spPr>
        <p:txBody>
          <a:bodyPr wrap="square" rtlCol="0">
            <a:spAutoFit/>
          </a:bodyPr>
          <a:lstStyle/>
          <a:p>
            <a:r>
              <a:rPr lang="en-US" dirty="0"/>
              <a:t>Site (</a:t>
            </a:r>
            <a:r>
              <a:rPr lang="en-US" i="1" dirty="0" err="1"/>
              <a:t>i</a:t>
            </a:r>
            <a:r>
              <a:rPr lang="en-US" dirty="0"/>
              <a:t>) – 42 sites</a:t>
            </a:r>
          </a:p>
          <a:p>
            <a:r>
              <a:rPr lang="en-US" dirty="0"/>
              <a:t>Survey (</a:t>
            </a:r>
            <a:r>
              <a:rPr lang="en-US" i="1" dirty="0"/>
              <a:t>j</a:t>
            </a:r>
            <a:r>
              <a:rPr lang="en-US" dirty="0"/>
              <a:t>) – 6 surveys</a:t>
            </a:r>
          </a:p>
          <a:p>
            <a:r>
              <a:rPr lang="en-US" dirty="0" err="1"/>
              <a:t>Y</a:t>
            </a:r>
            <a:r>
              <a:rPr lang="en-US" i="1" dirty="0" err="1"/>
              <a:t>i,j</a:t>
            </a:r>
            <a:r>
              <a:rPr lang="en-US" i="1" dirty="0"/>
              <a:t> </a:t>
            </a:r>
            <a:r>
              <a:rPr lang="en-US" dirty="0"/>
              <a:t>–12,900 observations</a:t>
            </a:r>
          </a:p>
        </p:txBody>
      </p:sp>
    </p:spTree>
    <p:extLst>
      <p:ext uri="{BB962C8B-B14F-4D97-AF65-F5344CB8AC3E}">
        <p14:creationId xmlns:p14="http://schemas.microsoft.com/office/powerpoint/2010/main" val="3893527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p:nvPr/>
        </p:nvSpPr>
        <p:spPr>
          <a:xfrm>
            <a:off x="696775" y="383525"/>
            <a:ext cx="12370000" cy="96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solidFill>
                  <a:schemeClr val="dk1"/>
                </a:solidFill>
                <a:latin typeface="Calibri"/>
                <a:ea typeface="Calibri"/>
                <a:cs typeface="Calibri"/>
                <a:sym typeface="Calibri"/>
              </a:rPr>
              <a:t>Covariates</a:t>
            </a:r>
            <a:endParaRPr sz="4000" dirty="0">
              <a:solidFill>
                <a:schemeClr val="dk1"/>
              </a:solidFill>
              <a:latin typeface="Calibri"/>
              <a:ea typeface="Calibri"/>
              <a:cs typeface="Calibri"/>
              <a:sym typeface="Calibri"/>
            </a:endParaRPr>
          </a:p>
        </p:txBody>
      </p:sp>
      <p:sp>
        <p:nvSpPr>
          <p:cNvPr id="251" name="Google Shape;251;p28"/>
          <p:cNvSpPr txBox="1"/>
          <p:nvPr/>
        </p:nvSpPr>
        <p:spPr>
          <a:xfrm>
            <a:off x="7622725" y="1738625"/>
            <a:ext cx="42945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1635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ctrTitle"/>
          </p:nvPr>
        </p:nvSpPr>
        <p:spPr>
          <a:xfrm>
            <a:off x="1241367" y="374218"/>
            <a:ext cx="9144000" cy="1390036"/>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alibri"/>
              <a:buNone/>
            </a:pPr>
            <a:r>
              <a:rPr lang="en-US" sz="4000" b="0" i="0" u="none" strike="noStrike" cap="none" dirty="0">
                <a:solidFill>
                  <a:schemeClr val="dk1"/>
                </a:solidFill>
                <a:latin typeface="Calibri"/>
                <a:ea typeface="Calibri"/>
                <a:cs typeface="Calibri"/>
                <a:sym typeface="Calibri"/>
              </a:rPr>
              <a:t>Presence/absence data vs. abundance data</a:t>
            </a:r>
            <a:br>
              <a:rPr lang="en-US" sz="4000" b="0" i="0" u="none" strike="noStrike" cap="none" dirty="0">
                <a:solidFill>
                  <a:schemeClr val="dk1"/>
                </a:solidFill>
                <a:latin typeface="Calibri"/>
                <a:ea typeface="Calibri"/>
                <a:cs typeface="Calibri"/>
                <a:sym typeface="Calibri"/>
              </a:rPr>
            </a:br>
            <a:endParaRPr sz="4000" b="0" i="0" u="none" strike="noStrike" cap="none" dirty="0">
              <a:solidFill>
                <a:schemeClr val="dk1"/>
              </a:solidFill>
              <a:latin typeface="Calibri"/>
              <a:ea typeface="Calibri"/>
              <a:cs typeface="Calibri"/>
              <a:sym typeface="Calibri"/>
            </a:endParaRPr>
          </a:p>
        </p:txBody>
      </p:sp>
      <p:sp>
        <p:nvSpPr>
          <p:cNvPr id="101" name="Google Shape;101;p14"/>
          <p:cNvSpPr txBox="1">
            <a:spLocks noGrp="1"/>
          </p:cNvSpPr>
          <p:nvPr>
            <p:ph type="subTitle" idx="1"/>
          </p:nvPr>
        </p:nvSpPr>
        <p:spPr>
          <a:xfrm>
            <a:off x="1113905" y="2061556"/>
            <a:ext cx="9637222" cy="402336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1: </a:t>
            </a:r>
            <a:r>
              <a:rPr lang="en-US" sz="2220" b="0" i="0" u="none" strike="noStrike" cap="none" dirty="0">
                <a:solidFill>
                  <a:schemeClr val="dk1"/>
                </a:solidFill>
                <a:latin typeface="Calibri"/>
                <a:ea typeface="Calibri"/>
                <a:cs typeface="Calibri"/>
                <a:sym typeface="Calibri"/>
              </a:rPr>
              <a:t>A researcher conducts point counts for birds in the same forest plot each summer. During point counts, they make an effort to detect and record every species and count the individuals within the survey window.</a:t>
            </a:r>
            <a:endParaRPr dirty="0"/>
          </a:p>
          <a:p>
            <a:pPr marL="0" marR="0" lvl="0" indent="0" algn="l" rtl="0">
              <a:lnSpc>
                <a:spcPct val="90000"/>
              </a:lnSpc>
              <a:spcBef>
                <a:spcPts val="100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2: </a:t>
            </a:r>
            <a:r>
              <a:rPr lang="en-US" sz="2220" b="0" i="0" u="none" strike="noStrike" cap="none" dirty="0">
                <a:solidFill>
                  <a:schemeClr val="dk1"/>
                </a:solidFill>
                <a:latin typeface="Calibri"/>
                <a:ea typeface="Calibri"/>
                <a:cs typeface="Calibri"/>
                <a:sym typeface="Calibri"/>
              </a:rPr>
              <a:t>A National Park office often gets reports from people who have seen wolverines in the park. They keep track of the locations and dates of these sights and they send two temp interns to set-up and camera traps randomly throughout the park to capture wolverine on tape.</a:t>
            </a:r>
            <a:endParaRPr dirty="0"/>
          </a:p>
          <a:p>
            <a:pPr marL="0" marR="0" lvl="0" indent="0" algn="l" rtl="0">
              <a:lnSpc>
                <a:spcPct val="90000"/>
              </a:lnSpc>
              <a:spcBef>
                <a:spcPts val="100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3: </a:t>
            </a:r>
            <a:r>
              <a:rPr lang="en-US" sz="2220" b="0" i="0" u="none" strike="noStrike" cap="none" dirty="0">
                <a:solidFill>
                  <a:schemeClr val="dk1"/>
                </a:solidFill>
                <a:latin typeface="Calibri"/>
                <a:ea typeface="Calibri"/>
                <a:cs typeface="Calibri"/>
                <a:sym typeface="Calibri"/>
              </a:rPr>
              <a:t>A natural history museum has plant specimens that contain information about the location and date of collection, which can be used to map historical occurrence of the species. Associated field notebooks record the number of total unique plants along the same paths each year for 25 years.</a:t>
            </a:r>
            <a:endParaRPr sz="222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29"/>
          <p:cNvPicPr preferRelativeResize="0"/>
          <p:nvPr/>
        </p:nvPicPr>
        <p:blipFill>
          <a:blip r:embed="rId3">
            <a:alphaModFix/>
          </a:blip>
          <a:stretch>
            <a:fillRect/>
          </a:stretch>
        </p:blipFill>
        <p:spPr>
          <a:xfrm>
            <a:off x="928583" y="748879"/>
            <a:ext cx="10616749" cy="6115175"/>
          </a:xfrm>
          <a:prstGeom prst="rect">
            <a:avLst/>
          </a:prstGeom>
          <a:noFill/>
          <a:ln>
            <a:noFill/>
          </a:ln>
        </p:spPr>
      </p:pic>
      <p:sp>
        <p:nvSpPr>
          <p:cNvPr id="2" name="TextBox 1">
            <a:extLst>
              <a:ext uri="{FF2B5EF4-FFF2-40B4-BE49-F238E27FC236}">
                <a16:creationId xmlns:a16="http://schemas.microsoft.com/office/drawing/2014/main" id="{3AF8A6B6-7C0A-4459-B059-422DC4D758B6}"/>
              </a:ext>
            </a:extLst>
          </p:cNvPr>
          <p:cNvSpPr txBox="1"/>
          <p:nvPr/>
        </p:nvSpPr>
        <p:spPr>
          <a:xfrm>
            <a:off x="928583" y="270933"/>
            <a:ext cx="8305728" cy="646331"/>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Detection varied among habitat types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0"/>
          <p:cNvPicPr preferRelativeResize="0"/>
          <p:nvPr/>
        </p:nvPicPr>
        <p:blipFill rotWithShape="1">
          <a:blip r:embed="rId3">
            <a:alphaModFix/>
          </a:blip>
          <a:srcRect t="13560"/>
          <a:stretch/>
        </p:blipFill>
        <p:spPr>
          <a:xfrm>
            <a:off x="2314221" y="1106311"/>
            <a:ext cx="8362950" cy="5693741"/>
          </a:xfrm>
          <a:prstGeom prst="rect">
            <a:avLst/>
          </a:prstGeom>
          <a:noFill/>
          <a:ln>
            <a:noFill/>
          </a:ln>
        </p:spPr>
      </p:pic>
      <p:sp>
        <p:nvSpPr>
          <p:cNvPr id="270" name="Google Shape;270;p30"/>
          <p:cNvSpPr txBox="1"/>
          <p:nvPr/>
        </p:nvSpPr>
        <p:spPr>
          <a:xfrm>
            <a:off x="302878" y="11423"/>
            <a:ext cx="10769600" cy="1298086"/>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4000" dirty="0">
                <a:solidFill>
                  <a:schemeClr val="dk1"/>
                </a:solidFill>
                <a:latin typeface="Calibri"/>
                <a:ea typeface="Calibri"/>
                <a:cs typeface="Calibri"/>
                <a:sym typeface="Calibri"/>
              </a:rPr>
              <a:t>Covariates can aid in understanding species needs</a:t>
            </a:r>
            <a:endParaRPr sz="40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CBA90343-5B8B-445C-8A61-9FBDDA1F1087}"/>
              </a:ext>
            </a:extLst>
          </p:cNvPr>
          <p:cNvSpPr txBox="1"/>
          <p:nvPr/>
        </p:nvSpPr>
        <p:spPr>
          <a:xfrm>
            <a:off x="223854" y="3849513"/>
            <a:ext cx="4438455"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Water content was associated with both detection probability and abundance</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What’s going on with the confidence intervals?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1"/>
          <p:cNvSpPr txBox="1"/>
          <p:nvPr/>
        </p:nvSpPr>
        <p:spPr>
          <a:xfrm>
            <a:off x="3982546" y="1648178"/>
            <a:ext cx="7385365" cy="4797778"/>
          </a:xfrm>
          <a:prstGeom prst="rect">
            <a:avLst/>
          </a:prstGeom>
          <a:noFill/>
          <a:ln>
            <a:noFill/>
          </a:ln>
        </p:spPr>
        <p:txBody>
          <a:bodyPr spcFirstLastPara="1" wrap="square" lIns="91425" tIns="45700" rIns="91425" bIns="45700" anchor="t" anchorCtr="0">
            <a:noAutofit/>
          </a:bodyPr>
          <a:lstStyle/>
          <a:p>
            <a:pPr marL="457200" marR="0" lvl="0" indent="-457200" rtl="0">
              <a:spcBef>
                <a:spcPts val="0"/>
              </a:spcBef>
              <a:spcAft>
                <a:spcPts val="0"/>
              </a:spcAft>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Occupancy and N-mixture models have a lot in common</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Sampling design</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Assumptions</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Mathematical underpinnings</a:t>
            </a:r>
          </a:p>
          <a:p>
            <a:pPr marL="457200"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The same dataset could be used in both ways</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Collapse all counts into 1 or 0</a:t>
            </a:r>
          </a:p>
          <a:p>
            <a:pPr marL="457200"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Occupancy models are the poor man’s abundance</a:t>
            </a:r>
          </a:p>
          <a:p>
            <a:pPr marL="457200" lvl="0"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Prioritize N-mixture models if possible</a:t>
            </a:r>
            <a:endParaRPr lang="en-US" sz="2800" dirty="0"/>
          </a:p>
          <a:p>
            <a:pPr marL="457200" marR="0" lvl="0" indent="-457200" rtl="0">
              <a:spcBef>
                <a:spcPts val="0"/>
              </a:spcBef>
              <a:spcAft>
                <a:spcPts val="0"/>
              </a:spcAft>
              <a:buClr>
                <a:schemeClr val="dk1"/>
              </a:buClr>
              <a:buFont typeface="Arial" panose="020B0604020202020204" pitchFamily="34" charset="0"/>
              <a:buChar char="•"/>
            </a:pPr>
            <a:endParaRPr sz="2800" dirty="0">
              <a:solidFill>
                <a:schemeClr val="dk1"/>
              </a:solidFill>
              <a:latin typeface="Calibri"/>
              <a:ea typeface="Calibri"/>
              <a:cs typeface="Calibri"/>
              <a:sym typeface="Calibri"/>
            </a:endParaRPr>
          </a:p>
        </p:txBody>
      </p:sp>
      <p:pic>
        <p:nvPicPr>
          <p:cNvPr id="277" name="Google Shape;277;p31"/>
          <p:cNvPicPr preferRelativeResize="0"/>
          <p:nvPr/>
        </p:nvPicPr>
        <p:blipFill rotWithShape="1">
          <a:blip r:embed="rId3">
            <a:alphaModFix/>
          </a:blip>
          <a:srcRect/>
          <a:stretch/>
        </p:blipFill>
        <p:spPr>
          <a:xfrm>
            <a:off x="1234425" y="3200874"/>
            <a:ext cx="643593" cy="552780"/>
          </a:xfrm>
          <a:prstGeom prst="rect">
            <a:avLst/>
          </a:prstGeom>
          <a:noFill/>
          <a:ln>
            <a:noFill/>
          </a:ln>
        </p:spPr>
      </p:pic>
      <p:pic>
        <p:nvPicPr>
          <p:cNvPr id="278" name="Google Shape;278;p31"/>
          <p:cNvPicPr preferRelativeResize="0"/>
          <p:nvPr/>
        </p:nvPicPr>
        <p:blipFill rotWithShape="1">
          <a:blip r:embed="rId3">
            <a:alphaModFix/>
          </a:blip>
          <a:srcRect/>
          <a:stretch/>
        </p:blipFill>
        <p:spPr>
          <a:xfrm>
            <a:off x="417082" y="3996965"/>
            <a:ext cx="643593" cy="552780"/>
          </a:xfrm>
          <a:prstGeom prst="rect">
            <a:avLst/>
          </a:prstGeom>
          <a:noFill/>
          <a:ln>
            <a:noFill/>
          </a:ln>
        </p:spPr>
      </p:pic>
      <p:pic>
        <p:nvPicPr>
          <p:cNvPr id="279" name="Google Shape;279;p31"/>
          <p:cNvPicPr preferRelativeResize="0"/>
          <p:nvPr/>
        </p:nvPicPr>
        <p:blipFill rotWithShape="1">
          <a:blip r:embed="rId3">
            <a:alphaModFix/>
          </a:blip>
          <a:srcRect/>
          <a:stretch/>
        </p:blipFill>
        <p:spPr>
          <a:xfrm>
            <a:off x="1878018" y="2799041"/>
            <a:ext cx="643593" cy="552780"/>
          </a:xfrm>
          <a:prstGeom prst="rect">
            <a:avLst/>
          </a:prstGeom>
          <a:noFill/>
          <a:ln>
            <a:noFill/>
          </a:ln>
        </p:spPr>
      </p:pic>
      <p:pic>
        <p:nvPicPr>
          <p:cNvPr id="280" name="Google Shape;280;p31"/>
          <p:cNvPicPr preferRelativeResize="0"/>
          <p:nvPr/>
        </p:nvPicPr>
        <p:blipFill rotWithShape="1">
          <a:blip r:embed="rId3">
            <a:alphaModFix/>
          </a:blip>
          <a:srcRect/>
          <a:stretch/>
        </p:blipFill>
        <p:spPr>
          <a:xfrm>
            <a:off x="1234425" y="2548113"/>
            <a:ext cx="643593" cy="552780"/>
          </a:xfrm>
          <a:prstGeom prst="rect">
            <a:avLst/>
          </a:prstGeom>
          <a:noFill/>
          <a:ln>
            <a:noFill/>
          </a:ln>
        </p:spPr>
      </p:pic>
      <p:pic>
        <p:nvPicPr>
          <p:cNvPr id="281" name="Google Shape;281;p31"/>
          <p:cNvPicPr preferRelativeResize="0"/>
          <p:nvPr/>
        </p:nvPicPr>
        <p:blipFill rotWithShape="1">
          <a:blip r:embed="rId3">
            <a:alphaModFix/>
          </a:blip>
          <a:srcRect/>
          <a:stretch/>
        </p:blipFill>
        <p:spPr>
          <a:xfrm>
            <a:off x="371376" y="3351821"/>
            <a:ext cx="643593" cy="552780"/>
          </a:xfrm>
          <a:prstGeom prst="rect">
            <a:avLst/>
          </a:prstGeom>
          <a:noFill/>
          <a:ln>
            <a:noFill/>
          </a:ln>
        </p:spPr>
      </p:pic>
      <p:pic>
        <p:nvPicPr>
          <p:cNvPr id="282" name="Google Shape;282;p31"/>
          <p:cNvPicPr preferRelativeResize="0"/>
          <p:nvPr/>
        </p:nvPicPr>
        <p:blipFill rotWithShape="1">
          <a:blip r:embed="rId3">
            <a:alphaModFix/>
          </a:blip>
          <a:srcRect/>
          <a:stretch/>
        </p:blipFill>
        <p:spPr>
          <a:xfrm>
            <a:off x="738879" y="2553107"/>
            <a:ext cx="643593" cy="552780"/>
          </a:xfrm>
          <a:prstGeom prst="rect">
            <a:avLst/>
          </a:prstGeom>
          <a:noFill/>
          <a:ln>
            <a:noFill/>
          </a:ln>
        </p:spPr>
      </p:pic>
      <p:pic>
        <p:nvPicPr>
          <p:cNvPr id="283" name="Google Shape;283;p31"/>
          <p:cNvPicPr preferRelativeResize="0"/>
          <p:nvPr/>
        </p:nvPicPr>
        <p:blipFill rotWithShape="1">
          <a:blip r:embed="rId3">
            <a:alphaModFix/>
          </a:blip>
          <a:srcRect l="16128" r="14726" b="23944"/>
          <a:stretch/>
        </p:blipFill>
        <p:spPr>
          <a:xfrm rot="10800000" flipH="1">
            <a:off x="1333718" y="3739850"/>
            <a:ext cx="544300" cy="514231"/>
          </a:xfrm>
          <a:prstGeom prst="rect">
            <a:avLst/>
          </a:prstGeom>
          <a:noFill/>
          <a:ln>
            <a:noFill/>
          </a:ln>
        </p:spPr>
      </p:pic>
      <p:pic>
        <p:nvPicPr>
          <p:cNvPr id="284" name="Google Shape;284;p31"/>
          <p:cNvPicPr preferRelativeResize="0"/>
          <p:nvPr/>
        </p:nvPicPr>
        <p:blipFill rotWithShape="1">
          <a:blip r:embed="rId3">
            <a:alphaModFix/>
          </a:blip>
          <a:srcRect/>
          <a:stretch/>
        </p:blipFill>
        <p:spPr>
          <a:xfrm>
            <a:off x="2799266" y="5198825"/>
            <a:ext cx="643593" cy="552780"/>
          </a:xfrm>
          <a:prstGeom prst="rect">
            <a:avLst/>
          </a:prstGeom>
          <a:noFill/>
          <a:ln>
            <a:noFill/>
          </a:ln>
        </p:spPr>
      </p:pic>
      <p:cxnSp>
        <p:nvCxnSpPr>
          <p:cNvPr id="285" name="Google Shape;285;p31"/>
          <p:cNvCxnSpPr>
            <a:cxnSpLocks/>
          </p:cNvCxnSpPr>
          <p:nvPr/>
        </p:nvCxnSpPr>
        <p:spPr>
          <a:xfrm>
            <a:off x="2135500" y="4095416"/>
            <a:ext cx="772221" cy="908657"/>
          </a:xfrm>
          <a:prstGeom prst="straightConnector1">
            <a:avLst/>
          </a:prstGeom>
          <a:noFill/>
          <a:ln w="76200" cap="flat" cmpd="sng">
            <a:solidFill>
              <a:schemeClr val="dk1"/>
            </a:solidFill>
            <a:prstDash val="solid"/>
            <a:miter lim="800000"/>
            <a:headEnd type="none" w="sm" len="sm"/>
            <a:tailEnd type="triangle" w="med" len="med"/>
          </a:ln>
        </p:spPr>
      </p:cxnSp>
      <p:sp>
        <p:nvSpPr>
          <p:cNvPr id="3" name="TextBox 2">
            <a:extLst>
              <a:ext uri="{FF2B5EF4-FFF2-40B4-BE49-F238E27FC236}">
                <a16:creationId xmlns:a16="http://schemas.microsoft.com/office/drawing/2014/main" id="{67F66C33-7BC7-4799-8790-6E2657DAB513}"/>
              </a:ext>
            </a:extLst>
          </p:cNvPr>
          <p:cNvSpPr txBox="1"/>
          <p:nvPr/>
        </p:nvSpPr>
        <p:spPr>
          <a:xfrm>
            <a:off x="835378" y="530578"/>
            <a:ext cx="8421511" cy="646331"/>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N-mixture models and site-occupancy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2"/>
          <p:cNvSpPr txBox="1">
            <a:spLocks noGrp="1"/>
          </p:cNvSpPr>
          <p:nvPr>
            <p:ph type="ctrTitle"/>
          </p:nvPr>
        </p:nvSpPr>
        <p:spPr>
          <a:xfrm>
            <a:off x="908645" y="374217"/>
            <a:ext cx="10047742"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Font typeface="Calibri"/>
              <a:buNone/>
            </a:pPr>
            <a:r>
              <a:rPr lang="en-US" sz="4400" b="0" i="0" u="none" strike="noStrike" cap="none" dirty="0">
                <a:solidFill>
                  <a:schemeClr val="dk1"/>
                </a:solidFill>
                <a:latin typeface="Calibri"/>
                <a:ea typeface="Calibri"/>
                <a:cs typeface="Calibri"/>
                <a:sym typeface="Calibri"/>
              </a:rPr>
              <a:t>Presence/absence data vs. abundance data </a:t>
            </a:r>
            <a:r>
              <a:rPr lang="en-US" sz="4400" b="0" u="none" strike="noStrike" cap="none" dirty="0">
                <a:solidFill>
                  <a:schemeClr val="dk1"/>
                </a:solidFill>
                <a:latin typeface="Calibri"/>
                <a:ea typeface="Calibri"/>
                <a:cs typeface="Calibri"/>
                <a:sym typeface="Calibri"/>
              </a:rPr>
              <a:t>were you right?</a:t>
            </a:r>
            <a:br>
              <a:rPr lang="en-US" sz="5400" b="0" i="0" u="none" strike="noStrike" cap="none" dirty="0">
                <a:solidFill>
                  <a:schemeClr val="dk1"/>
                </a:solidFill>
                <a:latin typeface="Calibri"/>
                <a:ea typeface="Calibri"/>
                <a:cs typeface="Calibri"/>
                <a:sym typeface="Calibri"/>
              </a:rPr>
            </a:br>
            <a:endParaRPr sz="5400" b="0" i="0" u="none" strike="noStrike" cap="none" dirty="0">
              <a:solidFill>
                <a:schemeClr val="dk1"/>
              </a:solidFill>
              <a:latin typeface="Calibri"/>
              <a:ea typeface="Calibri"/>
              <a:cs typeface="Calibri"/>
              <a:sym typeface="Calibri"/>
            </a:endParaRPr>
          </a:p>
        </p:txBody>
      </p:sp>
      <p:sp>
        <p:nvSpPr>
          <p:cNvPr id="291" name="Google Shape;291;p32"/>
          <p:cNvSpPr txBox="1">
            <a:spLocks noGrp="1"/>
          </p:cNvSpPr>
          <p:nvPr>
            <p:ph type="subTitle" idx="1"/>
          </p:nvPr>
        </p:nvSpPr>
        <p:spPr>
          <a:xfrm>
            <a:off x="1113905" y="2061556"/>
            <a:ext cx="9637222" cy="402336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1: </a:t>
            </a:r>
            <a:r>
              <a:rPr lang="en-US" sz="2220" b="0" i="0" u="none" strike="noStrike" cap="none" dirty="0">
                <a:solidFill>
                  <a:schemeClr val="dk1"/>
                </a:solidFill>
                <a:latin typeface="Calibri"/>
                <a:ea typeface="Calibri"/>
                <a:cs typeface="Calibri"/>
                <a:sym typeface="Calibri"/>
              </a:rPr>
              <a:t>A research conducts point counts for birds in the same forest plot each summer. During point counts, they make an effort to detect and record every species and count the individuals within the survey window.</a:t>
            </a:r>
            <a:endParaRPr dirty="0"/>
          </a:p>
          <a:p>
            <a:pPr marL="0" marR="0" lvl="0" indent="0" algn="l" rtl="0">
              <a:lnSpc>
                <a:spcPct val="90000"/>
              </a:lnSpc>
              <a:spcBef>
                <a:spcPts val="100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2: </a:t>
            </a:r>
            <a:r>
              <a:rPr lang="en-US" sz="2220" b="0" i="0" u="none" strike="noStrike" cap="none" dirty="0">
                <a:solidFill>
                  <a:schemeClr val="dk1"/>
                </a:solidFill>
                <a:latin typeface="Calibri"/>
                <a:ea typeface="Calibri"/>
                <a:cs typeface="Calibri"/>
                <a:sym typeface="Calibri"/>
              </a:rPr>
              <a:t>A National Park office often gets reports from people who have seen wolverines in the park. They keep track of the locations and dates of these sights and they send two temp interns to set-up and camera traps randomly throughout the park for two years in a row to capture wolverine on tape.</a:t>
            </a:r>
            <a:endParaRPr dirty="0"/>
          </a:p>
          <a:p>
            <a:pPr marL="0" marR="0" lvl="0" indent="0" algn="l" rtl="0">
              <a:lnSpc>
                <a:spcPct val="90000"/>
              </a:lnSpc>
              <a:spcBef>
                <a:spcPts val="1000"/>
              </a:spcBef>
              <a:spcAft>
                <a:spcPts val="0"/>
              </a:spcAft>
              <a:buClr>
                <a:schemeClr val="dk1"/>
              </a:buClr>
              <a:buFont typeface="Arial"/>
              <a:buNone/>
            </a:pPr>
            <a:r>
              <a:rPr lang="en-US" sz="2220" b="1" i="0" u="none" strike="noStrike" cap="none" dirty="0">
                <a:solidFill>
                  <a:schemeClr val="dk1"/>
                </a:solidFill>
                <a:latin typeface="Calibri"/>
                <a:ea typeface="Calibri"/>
                <a:cs typeface="Calibri"/>
                <a:sym typeface="Calibri"/>
              </a:rPr>
              <a:t>Example 3: </a:t>
            </a:r>
            <a:r>
              <a:rPr lang="en-US" sz="2220" b="0" i="0" u="none" strike="noStrike" cap="none" dirty="0">
                <a:solidFill>
                  <a:schemeClr val="dk1"/>
                </a:solidFill>
                <a:latin typeface="Calibri"/>
                <a:ea typeface="Calibri"/>
                <a:cs typeface="Calibri"/>
                <a:sym typeface="Calibri"/>
              </a:rPr>
              <a:t>A natural history museum has plant specimens that contain information about the location and date of collection, which can be used to map historical occurrence of the species. Associated field notebooks record the number of total unique plants along the same paths each year for 25 years.</a:t>
            </a:r>
            <a:endParaRPr sz="222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08F8-EF51-43F7-BB7F-F018C0C2509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48C68C1-157B-489C-B689-A996CAE4BF4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3388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E582-9C20-491A-995C-A3E74E0E59C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14EE88-DF7C-450B-8BCC-83604CA9FC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1678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p:nvPr/>
        </p:nvSpPr>
        <p:spPr>
          <a:xfrm>
            <a:off x="831475" y="2224000"/>
            <a:ext cx="3507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z</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Bernoulli(ψ</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~Bernoulli(z</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p</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19" name="Google Shape;219;p25"/>
          <p:cNvSpPr txBox="1"/>
          <p:nvPr/>
        </p:nvSpPr>
        <p:spPr>
          <a:xfrm>
            <a:off x="1548653" y="578989"/>
            <a:ext cx="9460006"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Extra perspective (optional) </a:t>
            </a:r>
            <a:endParaRPr dirty="0"/>
          </a:p>
          <a:p>
            <a:pPr marL="0" marR="0" lvl="0" indent="0" algn="ctr" rtl="0">
              <a:spcBef>
                <a:spcPts val="0"/>
              </a:spcBef>
              <a:spcAft>
                <a:spcPts val="0"/>
              </a:spcAft>
              <a:buClr>
                <a:schemeClr val="dk1"/>
              </a:buClr>
              <a:buFont typeface="Calibri"/>
              <a:buNone/>
            </a:pPr>
            <a:r>
              <a:rPr lang="en-US" sz="4000" i="1" dirty="0">
                <a:solidFill>
                  <a:schemeClr val="dk1"/>
                </a:solidFill>
                <a:latin typeface="Calibri"/>
                <a:ea typeface="Calibri"/>
                <a:cs typeface="Calibri"/>
                <a:sym typeface="Calibri"/>
              </a:rPr>
              <a:t>N</a:t>
            </a:r>
            <a:r>
              <a:rPr lang="en-US" sz="4000" dirty="0">
                <a:solidFill>
                  <a:schemeClr val="dk1"/>
                </a:solidFill>
                <a:latin typeface="Calibri"/>
                <a:ea typeface="Calibri"/>
                <a:cs typeface="Calibri"/>
                <a:sym typeface="Calibri"/>
              </a:rPr>
              <a:t>-mixture models are occupancy models</a:t>
            </a:r>
            <a:endParaRPr sz="4000" dirty="0">
              <a:solidFill>
                <a:schemeClr val="dk1"/>
              </a:solidFill>
              <a:latin typeface="Calibri"/>
              <a:ea typeface="Calibri"/>
              <a:cs typeface="Calibri"/>
              <a:sym typeface="Calibri"/>
            </a:endParaRPr>
          </a:p>
        </p:txBody>
      </p:sp>
      <p:sp>
        <p:nvSpPr>
          <p:cNvPr id="220" name="Google Shape;220;p25"/>
          <p:cNvSpPr/>
          <p:nvPr/>
        </p:nvSpPr>
        <p:spPr>
          <a:xfrm>
            <a:off x="394447" y="5619425"/>
            <a:ext cx="37920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MacKenzie et al. (</a:t>
            </a:r>
            <a:r>
              <a:rPr lang="en-US" sz="1800" i="1">
                <a:solidFill>
                  <a:schemeClr val="dk1"/>
                </a:solidFill>
                <a:latin typeface="Verdana"/>
                <a:ea typeface="Verdana"/>
                <a:cs typeface="Verdana"/>
                <a:sym typeface="Verdana"/>
              </a:rPr>
              <a:t>Ecol.</a:t>
            </a:r>
            <a:r>
              <a:rPr lang="en-US" sz="1800">
                <a:solidFill>
                  <a:schemeClr val="dk1"/>
                </a:solidFill>
                <a:latin typeface="Verdana"/>
                <a:ea typeface="Verdana"/>
                <a:cs typeface="Verdana"/>
                <a:sym typeface="Verdana"/>
              </a:rPr>
              <a:t>, 2002); Tyre et al. (</a:t>
            </a:r>
            <a:r>
              <a:rPr lang="en-US" sz="1800" i="1">
                <a:solidFill>
                  <a:schemeClr val="dk1"/>
                </a:solidFill>
                <a:latin typeface="Verdana"/>
                <a:ea typeface="Verdana"/>
                <a:cs typeface="Verdana"/>
                <a:sym typeface="Verdana"/>
              </a:rPr>
              <a:t>Ecol. App.</a:t>
            </a:r>
            <a:r>
              <a:rPr lang="en-US" sz="1800">
                <a:solidFill>
                  <a:schemeClr val="dk1"/>
                </a:solidFill>
                <a:latin typeface="Verdana"/>
                <a:ea typeface="Verdana"/>
                <a:cs typeface="Verdana"/>
                <a:sym typeface="Verdana"/>
              </a:rPr>
              <a:t>, 2003) </a:t>
            </a:r>
            <a:endParaRPr sz="1800">
              <a:solidFill>
                <a:schemeClr val="dk1"/>
              </a:solidFill>
              <a:latin typeface="Calibri"/>
              <a:ea typeface="Calibri"/>
              <a:cs typeface="Calibri"/>
              <a:sym typeface="Calibri"/>
            </a:endParaRPr>
          </a:p>
        </p:txBody>
      </p:sp>
      <p:cxnSp>
        <p:nvCxnSpPr>
          <p:cNvPr id="221" name="Google Shape;221;p25"/>
          <p:cNvCxnSpPr/>
          <p:nvPr/>
        </p:nvCxnSpPr>
        <p:spPr>
          <a:xfrm>
            <a:off x="4303059" y="2043953"/>
            <a:ext cx="35859" cy="4498802"/>
          </a:xfrm>
          <a:prstGeom prst="straightConnector1">
            <a:avLst/>
          </a:prstGeom>
          <a:noFill/>
          <a:ln w="9525" cap="flat" cmpd="sng">
            <a:solidFill>
              <a:schemeClr val="accent1"/>
            </a:solidFill>
            <a:prstDash val="solid"/>
            <a:miter lim="800000"/>
            <a:headEnd type="none" w="sm" len="sm"/>
            <a:tailEnd type="none" w="sm" len="sm"/>
          </a:ln>
        </p:spPr>
      </p:cxnSp>
      <p:cxnSp>
        <p:nvCxnSpPr>
          <p:cNvPr id="222" name="Google Shape;222;p25"/>
          <p:cNvCxnSpPr/>
          <p:nvPr/>
        </p:nvCxnSpPr>
        <p:spPr>
          <a:xfrm>
            <a:off x="8211669" y="2043953"/>
            <a:ext cx="35859" cy="4498802"/>
          </a:xfrm>
          <a:prstGeom prst="straightConnector1">
            <a:avLst/>
          </a:prstGeom>
          <a:noFill/>
          <a:ln w="9525" cap="flat" cmpd="sng">
            <a:solidFill>
              <a:schemeClr val="accent1"/>
            </a:solidFill>
            <a:prstDash val="solid"/>
            <a:miter lim="800000"/>
            <a:headEnd type="none" w="sm" len="sm"/>
            <a:tailEnd type="none" w="sm" len="sm"/>
          </a:ln>
        </p:spPr>
      </p:cxnSp>
      <p:sp>
        <p:nvSpPr>
          <p:cNvPr id="223" name="Google Shape;223;p25"/>
          <p:cNvSpPr/>
          <p:nvPr/>
        </p:nvSpPr>
        <p:spPr>
          <a:xfrm>
            <a:off x="4679578" y="2224012"/>
            <a:ext cx="3292288" cy="31085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N</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Poisson(λ</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~Binomial(N</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 p</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24" name="Google Shape;224;p25"/>
          <p:cNvSpPr/>
          <p:nvPr/>
        </p:nvSpPr>
        <p:spPr>
          <a:xfrm>
            <a:off x="8390950" y="2224000"/>
            <a:ext cx="3675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N</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Poisson(λ</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~Multinom(N</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 f(p</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25" name="Google Shape;225;p25"/>
          <p:cNvSpPr/>
          <p:nvPr/>
        </p:nvSpPr>
        <p:spPr>
          <a:xfrm>
            <a:off x="4518212" y="5619425"/>
            <a:ext cx="367552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Royle &amp; Nichols, (</a:t>
            </a:r>
            <a:r>
              <a:rPr lang="en-US" sz="1800" i="1">
                <a:solidFill>
                  <a:schemeClr val="dk1"/>
                </a:solidFill>
                <a:latin typeface="Verdana"/>
                <a:ea typeface="Verdana"/>
                <a:cs typeface="Verdana"/>
                <a:sym typeface="Verdana"/>
              </a:rPr>
              <a:t>Ecol</a:t>
            </a:r>
            <a:r>
              <a:rPr lang="en-US" sz="1800">
                <a:solidFill>
                  <a:schemeClr val="dk1"/>
                </a:solidFill>
                <a:latin typeface="Verdana"/>
                <a:ea typeface="Verdana"/>
                <a:cs typeface="Verdana"/>
                <a:sym typeface="Verdana"/>
              </a:rPr>
              <a:t>, 2003) </a:t>
            </a:r>
            <a:endParaRPr/>
          </a:p>
        </p:txBody>
      </p:sp>
      <p:sp>
        <p:nvSpPr>
          <p:cNvPr id="226" name="Google Shape;226;p25"/>
          <p:cNvSpPr/>
          <p:nvPr/>
        </p:nvSpPr>
        <p:spPr>
          <a:xfrm>
            <a:off x="8489576" y="5573258"/>
            <a:ext cx="367552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Royle, (</a:t>
            </a:r>
            <a:r>
              <a:rPr lang="en-US" sz="1800" i="1">
                <a:solidFill>
                  <a:schemeClr val="dk1"/>
                </a:solidFill>
                <a:latin typeface="Verdana"/>
                <a:ea typeface="Verdana"/>
                <a:cs typeface="Verdana"/>
                <a:sym typeface="Verdana"/>
              </a:rPr>
              <a:t>Animal Bio. and Cons</a:t>
            </a:r>
            <a:r>
              <a:rPr lang="en-US" sz="1800">
                <a:solidFill>
                  <a:schemeClr val="dk1"/>
                </a:solidFill>
                <a:latin typeface="Verdana"/>
                <a:ea typeface="Verdana"/>
                <a:cs typeface="Verdana"/>
                <a:sym typeface="Verdana"/>
              </a:rPr>
              <a:t>, 2004) </a:t>
            </a:r>
            <a:endParaRPr/>
          </a:p>
        </p:txBody>
      </p:sp>
      <p:cxnSp>
        <p:nvCxnSpPr>
          <p:cNvPr id="227" name="Google Shape;227;p25"/>
          <p:cNvCxnSpPr/>
          <p:nvPr/>
        </p:nvCxnSpPr>
        <p:spPr>
          <a:xfrm>
            <a:off x="3460375" y="2488125"/>
            <a:ext cx="491400" cy="0"/>
          </a:xfrm>
          <a:prstGeom prst="straightConnector1">
            <a:avLst/>
          </a:prstGeom>
          <a:noFill/>
          <a:ln w="9525" cap="flat" cmpd="sng">
            <a:solidFill>
              <a:schemeClr val="dk2"/>
            </a:solidFill>
            <a:prstDash val="solid"/>
            <a:round/>
            <a:headEnd type="none" w="med" len="med"/>
            <a:tailEnd type="triangle" w="med" len="med"/>
          </a:ln>
        </p:spPr>
      </p:cxnSp>
      <p:cxnSp>
        <p:nvCxnSpPr>
          <p:cNvPr id="228" name="Google Shape;228;p25"/>
          <p:cNvCxnSpPr/>
          <p:nvPr/>
        </p:nvCxnSpPr>
        <p:spPr>
          <a:xfrm>
            <a:off x="7303125" y="2488125"/>
            <a:ext cx="491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ctrTitle"/>
          </p:nvPr>
        </p:nvSpPr>
        <p:spPr>
          <a:xfrm>
            <a:off x="1241367" y="374218"/>
            <a:ext cx="9144000" cy="128246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alibri"/>
              <a:buNone/>
            </a:pPr>
            <a:r>
              <a:rPr lang="en-US" sz="4800" b="0" i="0" u="none" strike="noStrike" cap="none" dirty="0">
                <a:solidFill>
                  <a:schemeClr val="dk1"/>
                </a:solidFill>
                <a:latin typeface="Calibri"/>
                <a:ea typeface="Calibri"/>
                <a:cs typeface="Calibri"/>
                <a:sym typeface="Calibri"/>
              </a:rPr>
              <a:t>Abundance data</a:t>
            </a:r>
            <a:endParaRPr sz="4800" b="0" i="0" u="none" strike="noStrike" cap="none" dirty="0">
              <a:solidFill>
                <a:schemeClr val="dk1"/>
              </a:solidFill>
              <a:latin typeface="Calibri"/>
              <a:ea typeface="Calibri"/>
              <a:cs typeface="Calibri"/>
              <a:sym typeface="Calibri"/>
            </a:endParaRPr>
          </a:p>
        </p:txBody>
      </p:sp>
      <p:sp>
        <p:nvSpPr>
          <p:cNvPr id="107" name="Google Shape;107;p15"/>
          <p:cNvSpPr txBox="1">
            <a:spLocks noGrp="1"/>
          </p:cNvSpPr>
          <p:nvPr>
            <p:ph type="subTitle" idx="1"/>
          </p:nvPr>
        </p:nvSpPr>
        <p:spPr>
          <a:xfrm>
            <a:off x="1113905" y="2050798"/>
            <a:ext cx="9637222" cy="402336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800" i="0" u="none" strike="noStrike" cap="none" dirty="0">
                <a:solidFill>
                  <a:schemeClr val="dk1"/>
                </a:solidFill>
                <a:latin typeface="Calibri"/>
                <a:ea typeface="Calibri"/>
                <a:cs typeface="Calibri"/>
                <a:sym typeface="Calibri"/>
              </a:rPr>
              <a:t>When we have information at repeated places over repeated time periods</a:t>
            </a:r>
            <a:endParaRPr sz="4400" dirty="0"/>
          </a:p>
          <a:p>
            <a:pPr marL="342900" marR="0" lvl="0" indent="-342900" algn="l" rtl="0">
              <a:lnSpc>
                <a:spcPct val="90000"/>
              </a:lnSpc>
              <a:spcBef>
                <a:spcPts val="1000"/>
              </a:spcBef>
              <a:spcAft>
                <a:spcPts val="0"/>
              </a:spcAft>
              <a:buClr>
                <a:schemeClr val="dk1"/>
              </a:buClr>
              <a:buFont typeface="Arial" panose="020B0604020202020204" pitchFamily="34" charset="0"/>
              <a:buChar char="•"/>
            </a:pPr>
            <a:r>
              <a:rPr lang="en-US" sz="2800" i="0" u="none" strike="noStrike" cap="none" dirty="0">
                <a:solidFill>
                  <a:schemeClr val="dk1"/>
                </a:solidFill>
                <a:latin typeface="Calibri"/>
                <a:ea typeface="Calibri"/>
                <a:cs typeface="Calibri"/>
                <a:sym typeface="Calibri"/>
              </a:rPr>
              <a:t>camera traps</a:t>
            </a:r>
            <a:endParaRPr sz="4400" dirty="0"/>
          </a:p>
          <a:p>
            <a:pPr marL="342900" marR="0" lvl="0" indent="-342900" algn="l" rtl="0">
              <a:lnSpc>
                <a:spcPct val="90000"/>
              </a:lnSpc>
              <a:spcBef>
                <a:spcPts val="1000"/>
              </a:spcBef>
              <a:spcAft>
                <a:spcPts val="0"/>
              </a:spcAft>
              <a:buClr>
                <a:schemeClr val="dk1"/>
              </a:buClr>
              <a:buFont typeface="Arial" panose="020B0604020202020204" pitchFamily="34" charset="0"/>
              <a:buChar char="•"/>
            </a:pPr>
            <a:r>
              <a:rPr lang="en-US" sz="2800" i="0" u="none" strike="noStrike" cap="none" dirty="0">
                <a:solidFill>
                  <a:schemeClr val="dk1"/>
                </a:solidFill>
                <a:latin typeface="Calibri"/>
                <a:ea typeface="Calibri"/>
                <a:cs typeface="Calibri"/>
                <a:sym typeface="Calibri"/>
              </a:rPr>
              <a:t>hair/eDNA traps (unique individuals over time)</a:t>
            </a:r>
            <a:endParaRPr sz="4400" dirty="0"/>
          </a:p>
          <a:p>
            <a:pPr marL="342900" marR="0" lvl="0" indent="-342900" algn="l" rtl="0">
              <a:lnSpc>
                <a:spcPct val="90000"/>
              </a:lnSpc>
              <a:spcBef>
                <a:spcPts val="1000"/>
              </a:spcBef>
              <a:spcAft>
                <a:spcPts val="0"/>
              </a:spcAft>
              <a:buClr>
                <a:schemeClr val="dk1"/>
              </a:buClr>
              <a:buFont typeface="Arial" panose="020B0604020202020204" pitchFamily="34" charset="0"/>
              <a:buChar char="•"/>
            </a:pPr>
            <a:r>
              <a:rPr lang="en-US" sz="2800" i="0" u="none" strike="noStrike" cap="none" dirty="0">
                <a:solidFill>
                  <a:schemeClr val="dk1"/>
                </a:solidFill>
                <a:latin typeface="Calibri"/>
                <a:ea typeface="Calibri"/>
                <a:cs typeface="Calibri"/>
                <a:sym typeface="Calibri"/>
              </a:rPr>
              <a:t>transect surveys</a:t>
            </a:r>
            <a:endParaRPr sz="4400" dirty="0"/>
          </a:p>
          <a:p>
            <a:pPr marL="342900" marR="0" lvl="0" indent="-342900" algn="l" rtl="0">
              <a:lnSpc>
                <a:spcPct val="90000"/>
              </a:lnSpc>
              <a:spcBef>
                <a:spcPts val="1000"/>
              </a:spcBef>
              <a:spcAft>
                <a:spcPts val="0"/>
              </a:spcAft>
              <a:buClr>
                <a:schemeClr val="dk1"/>
              </a:buClr>
              <a:buFont typeface="Arial" panose="020B0604020202020204" pitchFamily="34" charset="0"/>
              <a:buChar char="•"/>
            </a:pPr>
            <a:r>
              <a:rPr lang="en-US" sz="2800" i="0" u="none" strike="noStrike" cap="none" dirty="0">
                <a:solidFill>
                  <a:schemeClr val="dk1"/>
                </a:solidFill>
                <a:latin typeface="Calibri"/>
                <a:ea typeface="Calibri"/>
                <a:cs typeface="Calibri"/>
                <a:sym typeface="Calibri"/>
              </a:rPr>
              <a:t>distance sampling</a:t>
            </a:r>
            <a:endParaRPr sz="4400" dirty="0"/>
          </a:p>
          <a:p>
            <a:pPr marR="0" lvl="0" algn="l" rtl="0">
              <a:lnSpc>
                <a:spcPct val="90000"/>
              </a:lnSpc>
              <a:spcBef>
                <a:spcPts val="1000"/>
              </a:spcBef>
              <a:spcAft>
                <a:spcPts val="0"/>
              </a:spcAft>
              <a:buClr>
                <a:schemeClr val="dk1"/>
              </a:buClr>
            </a:pPr>
            <a:endParaRPr lang="en-US" sz="2800" i="1" dirty="0">
              <a:solidFill>
                <a:schemeClr val="dk1"/>
              </a:solidFill>
            </a:endParaRPr>
          </a:p>
          <a:p>
            <a:pPr marR="0" lvl="0" algn="l" rtl="0">
              <a:lnSpc>
                <a:spcPct val="90000"/>
              </a:lnSpc>
              <a:spcBef>
                <a:spcPts val="1000"/>
              </a:spcBef>
              <a:spcAft>
                <a:spcPts val="0"/>
              </a:spcAft>
              <a:buClr>
                <a:schemeClr val="dk1"/>
              </a:buClr>
            </a:pPr>
            <a:r>
              <a:rPr lang="en-US" sz="2800" i="1" dirty="0">
                <a:solidFill>
                  <a:schemeClr val="dk1"/>
                </a:solidFill>
              </a:rPr>
              <a:t>What else can you think of?</a:t>
            </a:r>
            <a:endParaRPr sz="2800" i="1" u="none" strike="noStrike" cap="none" dirty="0">
              <a:solidFill>
                <a:schemeClr val="dk1"/>
              </a:solidFill>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2209800" y="894706"/>
            <a:ext cx="7915276"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959" b="0" i="0" u="none" strike="noStrike" cap="none">
                <a:solidFill>
                  <a:schemeClr val="dk1"/>
                </a:solidFill>
                <a:latin typeface="Calibri"/>
                <a:ea typeface="Calibri"/>
                <a:cs typeface="Calibri"/>
                <a:sym typeface="Calibri"/>
              </a:rPr>
              <a:t>It is difficult to estimate the abundance of animals….yet, we try. </a:t>
            </a:r>
            <a:br>
              <a:rPr lang="en-US" sz="3959" b="0" i="0" u="none" strike="noStrike" cap="none">
                <a:solidFill>
                  <a:schemeClr val="dk1"/>
                </a:solidFill>
                <a:latin typeface="Calibri"/>
                <a:ea typeface="Calibri"/>
                <a:cs typeface="Calibri"/>
                <a:sym typeface="Calibri"/>
              </a:rPr>
            </a:br>
            <a:br>
              <a:rPr lang="en-US" sz="3959" b="0" i="0" u="none" strike="noStrike" cap="none">
                <a:solidFill>
                  <a:schemeClr val="dk1"/>
                </a:solidFill>
                <a:latin typeface="Calibri"/>
                <a:ea typeface="Calibri"/>
                <a:cs typeface="Calibri"/>
                <a:sym typeface="Calibri"/>
              </a:rPr>
            </a:br>
            <a:endParaRPr sz="3959" b="0" i="0" u="none" strike="noStrike" cap="none">
              <a:solidFill>
                <a:schemeClr val="dk1"/>
              </a:solidFill>
              <a:latin typeface="Calibri"/>
              <a:ea typeface="Calibri"/>
              <a:cs typeface="Calibri"/>
              <a:sym typeface="Calibri"/>
            </a:endParaRPr>
          </a:p>
        </p:txBody>
      </p:sp>
      <p:pic>
        <p:nvPicPr>
          <p:cNvPr id="113" name="Google Shape;113;p16"/>
          <p:cNvPicPr preferRelativeResize="0"/>
          <p:nvPr/>
        </p:nvPicPr>
        <p:blipFill rotWithShape="1">
          <a:blip r:embed="rId3">
            <a:alphaModFix/>
          </a:blip>
          <a:srcRect/>
          <a:stretch/>
        </p:blipFill>
        <p:spPr>
          <a:xfrm>
            <a:off x="1514061" y="1744718"/>
            <a:ext cx="5257800" cy="4042698"/>
          </a:xfrm>
          <a:prstGeom prst="rect">
            <a:avLst/>
          </a:prstGeom>
          <a:noFill/>
          <a:ln>
            <a:noFill/>
          </a:ln>
        </p:spPr>
      </p:pic>
      <p:sp>
        <p:nvSpPr>
          <p:cNvPr id="114" name="Google Shape;114;p16"/>
          <p:cNvSpPr txBox="1"/>
          <p:nvPr/>
        </p:nvSpPr>
        <p:spPr>
          <a:xfrm>
            <a:off x="6067839" y="1905000"/>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rgbClr val="FF0000"/>
                </a:solidFill>
                <a:latin typeface="Calibri"/>
                <a:ea typeface="Calibri"/>
                <a:cs typeface="Calibri"/>
                <a:sym typeface="Calibri"/>
              </a:rPr>
              <a:t>~400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2209800" y="894706"/>
            <a:ext cx="7915276"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959" b="0" i="0" u="none" strike="noStrike" cap="none">
                <a:solidFill>
                  <a:schemeClr val="dk1"/>
                </a:solidFill>
                <a:latin typeface="Calibri"/>
                <a:ea typeface="Calibri"/>
                <a:cs typeface="Calibri"/>
                <a:sym typeface="Calibri"/>
              </a:rPr>
              <a:t>It is difficult to estimate the abundance of animals….yet, we try. </a:t>
            </a:r>
            <a:br>
              <a:rPr lang="en-US" sz="3959" b="0" i="0" u="none" strike="noStrike" cap="none">
                <a:solidFill>
                  <a:schemeClr val="dk1"/>
                </a:solidFill>
                <a:latin typeface="Calibri"/>
                <a:ea typeface="Calibri"/>
                <a:cs typeface="Calibri"/>
                <a:sym typeface="Calibri"/>
              </a:rPr>
            </a:br>
            <a:br>
              <a:rPr lang="en-US" sz="3959" b="0" i="0" u="none" strike="noStrike" cap="none">
                <a:solidFill>
                  <a:schemeClr val="dk1"/>
                </a:solidFill>
                <a:latin typeface="Calibri"/>
                <a:ea typeface="Calibri"/>
                <a:cs typeface="Calibri"/>
                <a:sym typeface="Calibri"/>
              </a:rPr>
            </a:br>
            <a:endParaRPr sz="3959" b="0" i="0" u="none" strike="noStrike" cap="none">
              <a:solidFill>
                <a:schemeClr val="dk1"/>
              </a:solidFill>
              <a:latin typeface="Calibri"/>
              <a:ea typeface="Calibri"/>
              <a:cs typeface="Calibri"/>
              <a:sym typeface="Calibri"/>
            </a:endParaRPr>
          </a:p>
        </p:txBody>
      </p:sp>
      <p:pic>
        <p:nvPicPr>
          <p:cNvPr id="120" name="Google Shape;120;p17"/>
          <p:cNvPicPr preferRelativeResize="0"/>
          <p:nvPr/>
        </p:nvPicPr>
        <p:blipFill rotWithShape="1">
          <a:blip r:embed="rId3">
            <a:alphaModFix/>
          </a:blip>
          <a:srcRect/>
          <a:stretch/>
        </p:blipFill>
        <p:spPr>
          <a:xfrm>
            <a:off x="1514061" y="1744718"/>
            <a:ext cx="5257800" cy="4042698"/>
          </a:xfrm>
          <a:prstGeom prst="rect">
            <a:avLst/>
          </a:prstGeom>
          <a:noFill/>
          <a:ln>
            <a:noFill/>
          </a:ln>
        </p:spPr>
      </p:pic>
      <p:pic>
        <p:nvPicPr>
          <p:cNvPr id="121" name="Google Shape;121;p17"/>
          <p:cNvPicPr preferRelativeResize="0"/>
          <p:nvPr/>
        </p:nvPicPr>
        <p:blipFill rotWithShape="1">
          <a:blip r:embed="rId4">
            <a:alphaModFix/>
          </a:blip>
          <a:srcRect r="3682"/>
          <a:stretch/>
        </p:blipFill>
        <p:spPr>
          <a:xfrm>
            <a:off x="5150284" y="3190240"/>
            <a:ext cx="5759985" cy="3052098"/>
          </a:xfrm>
          <a:prstGeom prst="rect">
            <a:avLst/>
          </a:prstGeom>
          <a:noFill/>
          <a:ln>
            <a:noFill/>
          </a:ln>
        </p:spPr>
      </p:pic>
      <p:sp>
        <p:nvSpPr>
          <p:cNvPr id="122" name="Google Shape;122;p17"/>
          <p:cNvSpPr txBox="1"/>
          <p:nvPr/>
        </p:nvSpPr>
        <p:spPr>
          <a:xfrm>
            <a:off x="6067839" y="1905000"/>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~400</a:t>
            </a:r>
            <a:endParaRPr/>
          </a:p>
        </p:txBody>
      </p:sp>
      <p:sp>
        <p:nvSpPr>
          <p:cNvPr id="123" name="Google Shape;123;p17"/>
          <p:cNvSpPr txBox="1"/>
          <p:nvPr/>
        </p:nvSpPr>
        <p:spPr>
          <a:xfrm>
            <a:off x="7315200" y="3178573"/>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~590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2209800" y="894706"/>
            <a:ext cx="7915276"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959" b="0" i="0" u="none" strike="noStrike" cap="none">
                <a:solidFill>
                  <a:schemeClr val="dk1"/>
                </a:solidFill>
                <a:latin typeface="Calibri"/>
                <a:ea typeface="Calibri"/>
                <a:cs typeface="Calibri"/>
                <a:sym typeface="Calibri"/>
              </a:rPr>
              <a:t>It is difficult to estimate the abundance of animals….yet, we try. </a:t>
            </a:r>
            <a:br>
              <a:rPr lang="en-US" sz="3959" b="0" i="0" u="none" strike="noStrike" cap="none">
                <a:solidFill>
                  <a:schemeClr val="dk1"/>
                </a:solidFill>
                <a:latin typeface="Calibri"/>
                <a:ea typeface="Calibri"/>
                <a:cs typeface="Calibri"/>
                <a:sym typeface="Calibri"/>
              </a:rPr>
            </a:br>
            <a:br>
              <a:rPr lang="en-US" sz="3959" b="0" i="0" u="none" strike="noStrike" cap="none">
                <a:solidFill>
                  <a:schemeClr val="dk1"/>
                </a:solidFill>
                <a:latin typeface="Calibri"/>
                <a:ea typeface="Calibri"/>
                <a:cs typeface="Calibri"/>
                <a:sym typeface="Calibri"/>
              </a:rPr>
            </a:br>
            <a:endParaRPr sz="3959" b="0" i="0" u="none" strike="noStrike" cap="none">
              <a:solidFill>
                <a:schemeClr val="dk1"/>
              </a:solidFill>
              <a:latin typeface="Calibri"/>
              <a:ea typeface="Calibri"/>
              <a:cs typeface="Calibri"/>
              <a:sym typeface="Calibri"/>
            </a:endParaRPr>
          </a:p>
        </p:txBody>
      </p:sp>
      <p:pic>
        <p:nvPicPr>
          <p:cNvPr id="129" name="Google Shape;129;p18"/>
          <p:cNvPicPr preferRelativeResize="0"/>
          <p:nvPr/>
        </p:nvPicPr>
        <p:blipFill rotWithShape="1">
          <a:blip r:embed="rId3">
            <a:alphaModFix/>
          </a:blip>
          <a:srcRect/>
          <a:stretch/>
        </p:blipFill>
        <p:spPr>
          <a:xfrm>
            <a:off x="1880175" y="1589574"/>
            <a:ext cx="8244900" cy="4524000"/>
          </a:xfrm>
          <a:prstGeom prst="rect">
            <a:avLst/>
          </a:prstGeom>
          <a:noFill/>
          <a:ln>
            <a:noFill/>
          </a:ln>
        </p:spPr>
      </p:pic>
      <p:sp>
        <p:nvSpPr>
          <p:cNvPr id="130" name="Google Shape;130;p18"/>
          <p:cNvSpPr txBox="1"/>
          <p:nvPr/>
        </p:nvSpPr>
        <p:spPr>
          <a:xfrm>
            <a:off x="8153400" y="2820908"/>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~7600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9F4C-6B52-46F1-896A-C830D385B3DE}"/>
              </a:ext>
            </a:extLst>
          </p:cNvPr>
          <p:cNvSpPr>
            <a:spLocks noGrp="1"/>
          </p:cNvSpPr>
          <p:nvPr>
            <p:ph type="title"/>
          </p:nvPr>
        </p:nvSpPr>
        <p:spPr/>
        <p:txBody>
          <a:bodyPr/>
          <a:lstStyle/>
          <a:p>
            <a:pPr algn="l"/>
            <a:r>
              <a:rPr lang="en-US" sz="4400" dirty="0"/>
              <a:t>Common analytical approaches</a:t>
            </a:r>
          </a:p>
        </p:txBody>
      </p:sp>
      <p:sp>
        <p:nvSpPr>
          <p:cNvPr id="3" name="Text Placeholder 2">
            <a:extLst>
              <a:ext uri="{FF2B5EF4-FFF2-40B4-BE49-F238E27FC236}">
                <a16:creationId xmlns:a16="http://schemas.microsoft.com/office/drawing/2014/main" id="{DECFA15E-AB27-4F7B-AD7B-8FD2159775F6}"/>
              </a:ext>
            </a:extLst>
          </p:cNvPr>
          <p:cNvSpPr>
            <a:spLocks noGrp="1"/>
          </p:cNvSpPr>
          <p:nvPr>
            <p:ph type="body" idx="1"/>
          </p:nvPr>
        </p:nvSpPr>
        <p:spPr/>
        <p:txBody>
          <a:bodyPr/>
          <a:lstStyle/>
          <a:p>
            <a:pPr marL="576263" indent="-306388">
              <a:buFont typeface="Arial" panose="020B0604020202020204" pitchFamily="34" charset="0"/>
              <a:buChar char="•"/>
            </a:pPr>
            <a:r>
              <a:rPr lang="en-US" sz="3200" dirty="0"/>
              <a:t>Poisson GLM</a:t>
            </a:r>
          </a:p>
          <a:p>
            <a:pPr marL="576263" indent="-306388">
              <a:buFont typeface="Arial" panose="020B0604020202020204" pitchFamily="34" charset="0"/>
              <a:buChar char="•"/>
            </a:pPr>
            <a:r>
              <a:rPr lang="en-US" sz="3200" dirty="0"/>
              <a:t>N-mixture models</a:t>
            </a:r>
          </a:p>
        </p:txBody>
      </p:sp>
    </p:spTree>
    <p:extLst>
      <p:ext uri="{BB962C8B-B14F-4D97-AF65-F5344CB8AC3E}">
        <p14:creationId xmlns:p14="http://schemas.microsoft.com/office/powerpoint/2010/main" val="350194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E19C-F9CA-4D28-B65B-0C0576600C48}"/>
              </a:ext>
            </a:extLst>
          </p:cNvPr>
          <p:cNvSpPr>
            <a:spLocks noGrp="1"/>
          </p:cNvSpPr>
          <p:nvPr>
            <p:ph type="title"/>
          </p:nvPr>
        </p:nvSpPr>
        <p:spPr/>
        <p:txBody>
          <a:bodyPr/>
          <a:lstStyle/>
          <a:p>
            <a:pPr algn="l"/>
            <a:r>
              <a:rPr lang="en-US" sz="4800" dirty="0"/>
              <a:t>Poisson GLM</a:t>
            </a:r>
          </a:p>
        </p:txBody>
      </p:sp>
      <p:sp>
        <p:nvSpPr>
          <p:cNvPr id="3" name="Text Placeholder 2">
            <a:extLst>
              <a:ext uri="{FF2B5EF4-FFF2-40B4-BE49-F238E27FC236}">
                <a16:creationId xmlns:a16="http://schemas.microsoft.com/office/drawing/2014/main" id="{5E9E6155-1239-45D0-9A79-082CFE495D74}"/>
              </a:ext>
            </a:extLst>
          </p:cNvPr>
          <p:cNvSpPr>
            <a:spLocks noGrp="1"/>
          </p:cNvSpPr>
          <p:nvPr>
            <p:ph type="body" idx="1"/>
          </p:nvPr>
        </p:nvSpPr>
        <p:spPr/>
        <p:txBody>
          <a:bodyPr/>
          <a:lstStyle/>
          <a:p>
            <a:r>
              <a:rPr lang="en-US" sz="3600" dirty="0"/>
              <a:t> Generalized linear model (GLM)</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6D116DE-8566-425C-8641-B89F98A3BB63}"/>
                  </a:ext>
                </a:extLst>
              </p:cNvPr>
              <p:cNvSpPr txBox="1"/>
              <p:nvPr/>
            </p:nvSpPr>
            <p:spPr>
              <a:xfrm>
                <a:off x="4759672" y="3121223"/>
                <a:ext cx="2672655" cy="615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𝑁</m:t>
                      </m:r>
                      <m:r>
                        <a:rPr lang="en-US" sz="4000" b="0" i="1" smtClean="0">
                          <a:latin typeface="Cambria Math" panose="02040503050406030204" pitchFamily="18" charset="0"/>
                        </a:rPr>
                        <m:t>=</m:t>
                      </m:r>
                      <m:r>
                        <a:rPr lang="en-US" sz="4000" b="0" i="1" smtClean="0">
                          <a:latin typeface="Cambria Math" panose="02040503050406030204" pitchFamily="18" charset="0"/>
                        </a:rPr>
                        <m:t>𝑎</m:t>
                      </m:r>
                      <m:r>
                        <a:rPr lang="en-US" sz="4000" b="0" i="1" smtClean="0">
                          <a:latin typeface="Cambria Math" panose="02040503050406030204" pitchFamily="18" charset="0"/>
                        </a:rPr>
                        <m:t>+</m:t>
                      </m:r>
                      <m:r>
                        <a:rPr lang="en-US" sz="4000" b="0" i="1" smtClean="0">
                          <a:latin typeface="Cambria Math" panose="02040503050406030204" pitchFamily="18" charset="0"/>
                        </a:rPr>
                        <m:t>𝑏𝑥</m:t>
                      </m:r>
                    </m:oMath>
                  </m:oMathPara>
                </a14:m>
                <a:endParaRPr lang="en-US" sz="4000" dirty="0"/>
              </a:p>
            </p:txBody>
          </p:sp>
        </mc:Choice>
        <mc:Fallback>
          <p:sp>
            <p:nvSpPr>
              <p:cNvPr id="4" name="TextBox 3">
                <a:extLst>
                  <a:ext uri="{FF2B5EF4-FFF2-40B4-BE49-F238E27FC236}">
                    <a16:creationId xmlns:a16="http://schemas.microsoft.com/office/drawing/2014/main" id="{B6D116DE-8566-425C-8641-B89F98A3BB63}"/>
                  </a:ext>
                </a:extLst>
              </p:cNvPr>
              <p:cNvSpPr txBox="1">
                <a:spLocks noRot="1" noChangeAspect="1" noMove="1" noResize="1" noEditPoints="1" noAdjustHandles="1" noChangeArrowheads="1" noChangeShapeType="1" noTextEdit="1"/>
              </p:cNvSpPr>
              <p:nvPr/>
            </p:nvSpPr>
            <p:spPr>
              <a:xfrm>
                <a:off x="4759672" y="3121223"/>
                <a:ext cx="2672655" cy="6155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7802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1011259" y="979302"/>
            <a:ext cx="10169481" cy="11430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Two issues with abundance estimates:</a:t>
            </a:r>
          </a:p>
          <a:p>
            <a:pPr marL="0" marR="0" lvl="0" indent="0" rtl="0">
              <a:spcBef>
                <a:spcPts val="0"/>
              </a:spcBef>
              <a:spcAft>
                <a:spcPts val="0"/>
              </a:spcAft>
              <a:buClr>
                <a:schemeClr val="dk1"/>
              </a:buClr>
              <a:buFont typeface="Calibri"/>
              <a:buNone/>
            </a:pPr>
            <a:endParaRPr lang="en-US" sz="3600" dirty="0">
              <a:solidFill>
                <a:schemeClr val="dk1"/>
              </a:solidFill>
              <a:latin typeface="Calibri"/>
              <a:ea typeface="Calibri"/>
              <a:cs typeface="Calibri"/>
              <a:sym typeface="Calibri"/>
            </a:endParaRPr>
          </a:p>
          <a:p>
            <a:pPr marL="742950" marR="0" lvl="0" indent="-742950" rtl="0">
              <a:spcBef>
                <a:spcPts val="0"/>
              </a:spcBef>
              <a:spcAft>
                <a:spcPts val="0"/>
              </a:spcAft>
              <a:buClr>
                <a:schemeClr val="dk1"/>
              </a:buClr>
              <a:buFont typeface="Calibri"/>
              <a:buAutoNum type="arabicPeriod"/>
            </a:pPr>
            <a:r>
              <a:rPr lang="en-US" sz="3600" dirty="0">
                <a:solidFill>
                  <a:schemeClr val="dk1"/>
                </a:solidFill>
                <a:latin typeface="Calibri"/>
                <a:ea typeface="Calibri"/>
                <a:cs typeface="Calibri"/>
                <a:sym typeface="Calibri"/>
              </a:rPr>
              <a:t>Detectability</a:t>
            </a:r>
          </a:p>
          <a:p>
            <a:pPr marL="742950" marR="0" lvl="0" indent="-742950" rtl="0">
              <a:spcBef>
                <a:spcPts val="0"/>
              </a:spcBef>
              <a:spcAft>
                <a:spcPts val="0"/>
              </a:spcAft>
              <a:buClr>
                <a:schemeClr val="dk1"/>
              </a:buClr>
              <a:buFont typeface="Calibri"/>
              <a:buAutoNum type="arabicPeriod"/>
            </a:pPr>
            <a:r>
              <a:rPr lang="en-US" sz="3600" dirty="0">
                <a:solidFill>
                  <a:schemeClr val="dk1"/>
                </a:solidFill>
                <a:latin typeface="Calibri"/>
                <a:ea typeface="Calibri"/>
                <a:cs typeface="Calibri"/>
                <a:sym typeface="Calibri"/>
              </a:rPr>
              <a:t>Spatial indexing</a:t>
            </a:r>
          </a:p>
        </p:txBody>
      </p:sp>
    </p:spTree>
  </p:cSld>
  <p:clrMapOvr>
    <a:masterClrMapping/>
  </p:clrMapOvr>
</p:sld>
</file>

<file path=ppt/theme/theme1.xml><?xml version="1.0" encoding="utf-8"?>
<a:theme xmlns:a="http://schemas.openxmlformats.org/drawingml/2006/main" name="SSA Cours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ssa-template</Template>
  <TotalTime>68</TotalTime>
  <Words>1291</Words>
  <Application>Microsoft Office PowerPoint</Application>
  <PresentationFormat>Widescreen</PresentationFormat>
  <Paragraphs>150</Paragraphs>
  <Slides>26</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Verdana</vt:lpstr>
      <vt:lpstr>Candara</vt:lpstr>
      <vt:lpstr>Arial</vt:lpstr>
      <vt:lpstr>Cambria Math</vt:lpstr>
      <vt:lpstr>SSA Course</vt:lpstr>
      <vt:lpstr>Count data</vt:lpstr>
      <vt:lpstr>Presence/absence data vs. abundance data </vt:lpstr>
      <vt:lpstr>Abundance data</vt:lpstr>
      <vt:lpstr>It is difficult to estimate the abundance of animals….yet, we try.   </vt:lpstr>
      <vt:lpstr>It is difficult to estimate the abundance of animals….yet, we try.   </vt:lpstr>
      <vt:lpstr>It is difficult to estimate the abundance of animals….yet, we try.   </vt:lpstr>
      <vt:lpstr>Common analytical approaches</vt:lpstr>
      <vt:lpstr>Poisson GLM</vt:lpstr>
      <vt:lpstr>PowerPoint Presentation</vt:lpstr>
      <vt:lpstr>PowerPoint Presentation</vt:lpstr>
      <vt:lpstr>PowerPoint Presentation</vt:lpstr>
      <vt:lpstr>PowerPoint Presentation</vt:lpstr>
      <vt:lpstr>Different patterns due to ecological patterns, behaviors, life history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Presence/absence data vs. abundance data were you right?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Abundance analysis</dc:title>
  <dc:creator>Nicole Angeli</dc:creator>
  <cp:lastModifiedBy>Anna Tucker</cp:lastModifiedBy>
  <cp:revision>20</cp:revision>
  <dcterms:modified xsi:type="dcterms:W3CDTF">2018-09-17T17:42:48Z</dcterms:modified>
</cp:coreProperties>
</file>